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902825" cy="68580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buClr>
        <a:srgbClr val="0B1F65"/>
      </a:buClr>
      <a:buFont typeface="Webdings" pitchFamily="18" charset="2"/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10000"/>
      </a:spcBef>
      <a:spcAft>
        <a:spcPct val="0"/>
      </a:spcAft>
      <a:buClr>
        <a:srgbClr val="0B1F65"/>
      </a:buClr>
      <a:buFont typeface="Webdings" pitchFamily="18" charset="2"/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10000"/>
      </a:spcBef>
      <a:spcAft>
        <a:spcPct val="0"/>
      </a:spcAft>
      <a:buClr>
        <a:srgbClr val="0B1F65"/>
      </a:buClr>
      <a:buFont typeface="Webdings" pitchFamily="18" charset="2"/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10000"/>
      </a:spcBef>
      <a:spcAft>
        <a:spcPct val="0"/>
      </a:spcAft>
      <a:buClr>
        <a:srgbClr val="0B1F65"/>
      </a:buClr>
      <a:buFont typeface="Webdings" pitchFamily="18" charset="2"/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10000"/>
      </a:spcBef>
      <a:spcAft>
        <a:spcPct val="0"/>
      </a:spcAft>
      <a:buClr>
        <a:srgbClr val="0B1F65"/>
      </a:buClr>
      <a:buFont typeface="Webdings" pitchFamily="18" charset="2"/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riram Thiagaraja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3D3"/>
    <a:srgbClr val="D8CBCB"/>
    <a:srgbClr val="EDE7E7"/>
    <a:srgbClr val="FF0000"/>
    <a:srgbClr val="D40000"/>
    <a:srgbClr val="AA0000"/>
    <a:srgbClr val="006666"/>
    <a:srgbClr val="016666"/>
    <a:srgbClr val="0B1F65"/>
    <a:srgbClr val="360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7" autoAdjust="0"/>
    <p:restoredTop sz="95810" autoAdjust="0"/>
  </p:normalViewPr>
  <p:slideViewPr>
    <p:cSldViewPr snapToObjects="1">
      <p:cViewPr>
        <p:scale>
          <a:sx n="75" d="100"/>
          <a:sy n="75" d="100"/>
        </p:scale>
        <p:origin x="-786" y="-78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72288" y="9398000"/>
            <a:ext cx="395287" cy="163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fld id="{0930B7C4-A07F-45E8-A56F-A23132B9C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6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8175" y="4562475"/>
            <a:ext cx="5986463" cy="473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18" tIns="47461" rIns="96618" bIns="47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6275" y="220663"/>
            <a:ext cx="5911850" cy="4092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7027863" y="9417050"/>
            <a:ext cx="239712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fld id="{62DCC290-FBB5-460F-B5AA-0FCBA6852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1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20700" indent="-176213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6858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2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5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84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0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7863" y="220663"/>
            <a:ext cx="5908675" cy="409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C290-FBB5-460F-B5AA-0FCBA6852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7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 Sigma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3492500"/>
            <a:ext cx="9902825" cy="33829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609725" y="1003300"/>
            <a:ext cx="0" cy="1905000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970088" y="1058863"/>
          <a:ext cx="10858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209" r:id="rId3" imgW="1085714" imgH="1286055" progId="PBrush">
                  <p:embed/>
                </p:oleObj>
              </mc:Choice>
              <mc:Fallback>
                <p:oleObj r:id="rId3" imgW="1085714" imgH="1286055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058863"/>
                        <a:ext cx="10858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685041" y="4094163"/>
            <a:ext cx="25098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</a:rPr>
              <a:t>Chicago, IL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</a:rPr>
              <a:t>Bangalore, India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www.mu-sigma.com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153888" y="5785754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2971800" algn="ctr"/>
                <a:tab pos="5943600" algn="r"/>
              </a:tabLst>
            </a:pPr>
            <a:r>
              <a:rPr lang="en-US" sz="1000" b="1" u="sng" dirty="0">
                <a:solidFill>
                  <a:schemeClr val="bg1"/>
                </a:solidFill>
              </a:rPr>
              <a:t>Proprietary Information</a:t>
            </a:r>
            <a:endParaRPr lang="en-US" sz="1000" u="sng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tabLst>
                <a:tab pos="2971800" algn="ctr"/>
                <a:tab pos="5943600" algn="r"/>
              </a:tabLst>
            </a:pPr>
            <a:endParaRPr lang="en-US" sz="1000" u="sng" dirty="0">
              <a:solidFill>
                <a:schemeClr val="bg1"/>
              </a:solidFill>
            </a:endParaRPr>
          </a:p>
        </p:txBody>
      </p:sp>
      <p:sp>
        <p:nvSpPr>
          <p:cNvPr id="5" name="Title Placeholder 13"/>
          <p:cNvSpPr>
            <a:spLocks noGrp="1"/>
          </p:cNvSpPr>
          <p:nvPr>
            <p:ph type="title" hasCustomPrompt="1"/>
          </p:nvPr>
        </p:nvSpPr>
        <p:spPr>
          <a:xfrm>
            <a:off x="1872343" y="2467429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598863" y="5108573"/>
            <a:ext cx="2671762" cy="522288"/>
          </a:xfrm>
        </p:spPr>
        <p:txBody>
          <a:bodyPr anchor="ctr">
            <a:normAutofit/>
          </a:bodyPr>
          <a:lstStyle>
            <a:lvl1pPr algn="ctr">
              <a:buNone/>
              <a:defRPr sz="18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38202" y="6045651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"This document and its attachments are confidential.  Any</a:t>
            </a:r>
            <a:r>
              <a:rPr lang="en-US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unauthorized copying, disclosure or distribution of the material is strictly forbidden"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000" b="1" dirty="0">
                <a:solidFill>
                  <a:schemeClr val="bg1"/>
                </a:solidFill>
              </a:rPr>
              <a:t>	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873250" y="2971800"/>
            <a:ext cx="6858000" cy="457200"/>
          </a:xfrm>
        </p:spPr>
        <p:txBody>
          <a:bodyPr anchor="ctr"/>
          <a:lstStyle>
            <a:lvl1pPr marL="234950" indent="-12065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 smtClean="0"/>
              <a:t>Meeting Title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0" y="3492500"/>
            <a:ext cx="9902825" cy="338296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 userDrawn="1"/>
        </p:nvSpPr>
        <p:spPr bwMode="auto">
          <a:xfrm>
            <a:off x="1609725" y="1003300"/>
            <a:ext cx="0" cy="1905000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 userDrawn="1"/>
        </p:nvGraphicFramePr>
        <p:xfrm>
          <a:off x="1970088" y="1058863"/>
          <a:ext cx="10858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210" r:id="rId5" imgW="1085714" imgH="1286055" progId="PBrush">
                  <p:embed/>
                </p:oleObj>
              </mc:Choice>
              <mc:Fallback>
                <p:oleObj r:id="rId5" imgW="1085714" imgH="1286055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058863"/>
                        <a:ext cx="10858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2"/>
          <p:cNvSpPr>
            <a:spLocks noChangeArrowheads="1"/>
          </p:cNvSpPr>
          <p:nvPr userDrawn="1"/>
        </p:nvSpPr>
        <p:spPr bwMode="auto">
          <a:xfrm>
            <a:off x="3685041" y="4094163"/>
            <a:ext cx="25098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</a:rPr>
              <a:t>Chicago, IL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</a:rPr>
              <a:t>Bangalore, India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www.mu-sigma.com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3"/>
          <p:cNvSpPr>
            <a:spLocks noChangeArrowheads="1"/>
          </p:cNvSpPr>
          <p:nvPr userDrawn="1"/>
        </p:nvSpPr>
        <p:spPr bwMode="auto">
          <a:xfrm>
            <a:off x="1153888" y="5785754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2971800" algn="ctr"/>
                <a:tab pos="5943600" algn="r"/>
              </a:tabLst>
            </a:pPr>
            <a:r>
              <a:rPr lang="en-US" sz="1000" b="1" u="sng" dirty="0">
                <a:solidFill>
                  <a:schemeClr val="bg1"/>
                </a:solidFill>
              </a:rPr>
              <a:t>Proprietary Information</a:t>
            </a:r>
            <a:endParaRPr lang="en-US" sz="1000" u="sng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tabLst>
                <a:tab pos="2971800" algn="ctr"/>
                <a:tab pos="5943600" algn="r"/>
              </a:tabLst>
            </a:pPr>
            <a:endParaRPr lang="en-US" sz="1000" u="sng" dirty="0">
              <a:solidFill>
                <a:schemeClr val="bg1"/>
              </a:solidFill>
            </a:endParaRPr>
          </a:p>
        </p:txBody>
      </p:sp>
      <p:sp>
        <p:nvSpPr>
          <p:cNvPr id="20" name="Rectangle 14"/>
          <p:cNvSpPr>
            <a:spLocks noChangeArrowheads="1"/>
          </p:cNvSpPr>
          <p:nvPr userDrawn="1"/>
        </p:nvSpPr>
        <p:spPr bwMode="auto">
          <a:xfrm>
            <a:off x="838202" y="6045651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"This document and its attachments are confidential.  Any</a:t>
            </a:r>
            <a:r>
              <a:rPr lang="en-US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unauthorized copying, disclosure or distribution of the material is strictly forbidden"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000" b="1" dirty="0">
                <a:solidFill>
                  <a:schemeClr val="bg1"/>
                </a:solidFill>
              </a:rPr>
              <a:t>	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" name="TextBox 23"/>
          <p:cNvSpPr txBox="1">
            <a:spLocks noChangeArrowheads="1"/>
          </p:cNvSpPr>
          <p:nvPr userDrawn="1"/>
        </p:nvSpPr>
        <p:spPr bwMode="auto">
          <a:xfrm>
            <a:off x="3241675" y="3556000"/>
            <a:ext cx="340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Do The Math</a:t>
            </a:r>
          </a:p>
        </p:txBody>
      </p:sp>
      <p:cxnSp>
        <p:nvCxnSpPr>
          <p:cNvPr id="22" name="Straight Connector 25"/>
          <p:cNvCxnSpPr>
            <a:cxnSpLocks noChangeShapeType="1"/>
          </p:cNvCxnSpPr>
          <p:nvPr userDrawn="1"/>
        </p:nvCxnSpPr>
        <p:spPr bwMode="auto">
          <a:xfrm flipV="1">
            <a:off x="4157663" y="3951288"/>
            <a:ext cx="15541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MuKyun</a:t>
            </a:r>
            <a:r>
              <a:rPr lang="en-US" dirty="0" smtClean="0"/>
              <a:t> – What is the Key Takeaway from the Slide?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 userDrawn="1"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19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457200" y="1282761"/>
            <a:ext cx="8985248" cy="971303"/>
          </a:xfrm>
          <a:custGeom>
            <a:avLst/>
            <a:gdLst>
              <a:gd name="connsiteX0" fmla="*/ 0 w 8985248"/>
              <a:gd name="connsiteY0" fmla="*/ 97130 h 971303"/>
              <a:gd name="connsiteX1" fmla="*/ 97130 w 8985248"/>
              <a:gd name="connsiteY1" fmla="*/ 0 h 971303"/>
              <a:gd name="connsiteX2" fmla="*/ 8888118 w 8985248"/>
              <a:gd name="connsiteY2" fmla="*/ 0 h 971303"/>
              <a:gd name="connsiteX3" fmla="*/ 8985248 w 8985248"/>
              <a:gd name="connsiteY3" fmla="*/ 97130 h 971303"/>
              <a:gd name="connsiteX4" fmla="*/ 8985248 w 8985248"/>
              <a:gd name="connsiteY4" fmla="*/ 874173 h 971303"/>
              <a:gd name="connsiteX5" fmla="*/ 8888118 w 8985248"/>
              <a:gd name="connsiteY5" fmla="*/ 971303 h 971303"/>
              <a:gd name="connsiteX6" fmla="*/ 97130 w 8985248"/>
              <a:gd name="connsiteY6" fmla="*/ 971303 h 971303"/>
              <a:gd name="connsiteX7" fmla="*/ 0 w 8985248"/>
              <a:gd name="connsiteY7" fmla="*/ 874173 h 971303"/>
              <a:gd name="connsiteX8" fmla="*/ 0 w 8985248"/>
              <a:gd name="connsiteY8" fmla="*/ 97130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5248" h="971303">
                <a:moveTo>
                  <a:pt x="0" y="97130"/>
                </a:moveTo>
                <a:cubicBezTo>
                  <a:pt x="0" y="43487"/>
                  <a:pt x="43487" y="0"/>
                  <a:pt x="97130" y="0"/>
                </a:cubicBezTo>
                <a:lnTo>
                  <a:pt x="8888118" y="0"/>
                </a:lnTo>
                <a:cubicBezTo>
                  <a:pt x="8941761" y="0"/>
                  <a:pt x="8985248" y="43487"/>
                  <a:pt x="8985248" y="97130"/>
                </a:cubicBezTo>
                <a:lnTo>
                  <a:pt x="8985248" y="874173"/>
                </a:lnTo>
                <a:cubicBezTo>
                  <a:pt x="8985248" y="927816"/>
                  <a:pt x="8941761" y="971303"/>
                  <a:pt x="8888118" y="971303"/>
                </a:cubicBezTo>
                <a:lnTo>
                  <a:pt x="97130" y="971303"/>
                </a:lnTo>
                <a:cubicBezTo>
                  <a:pt x="43487" y="971303"/>
                  <a:pt x="0" y="927816"/>
                  <a:pt x="0" y="874173"/>
                </a:cubicBezTo>
                <a:lnTo>
                  <a:pt x="0" y="97130"/>
                </a:lnTo>
                <a:close/>
              </a:path>
            </a:pathLst>
          </a:custGeom>
          <a:solidFill>
            <a:srgbClr val="D8CB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6570" tIns="72390" rIns="72390" bIns="7239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ebdings" pitchFamily="18" charset="2"/>
              <a:buNone/>
            </a:pPr>
            <a:endParaRPr lang="en-US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4330" y="1379891"/>
            <a:ext cx="1797049" cy="7770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B1F65"/>
              </a:buClr>
              <a:buSzTx/>
              <a:buFont typeface="Webdings" pitchFamily="18" charset="2"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Who is the end consumer?</a:t>
            </a:r>
            <a:endParaRPr lang="en-US" sz="14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57200" y="2351195"/>
            <a:ext cx="8985248" cy="971303"/>
          </a:xfrm>
          <a:custGeom>
            <a:avLst/>
            <a:gdLst>
              <a:gd name="connsiteX0" fmla="*/ 0 w 8985248"/>
              <a:gd name="connsiteY0" fmla="*/ 97130 h 971303"/>
              <a:gd name="connsiteX1" fmla="*/ 97130 w 8985248"/>
              <a:gd name="connsiteY1" fmla="*/ 0 h 971303"/>
              <a:gd name="connsiteX2" fmla="*/ 8888118 w 8985248"/>
              <a:gd name="connsiteY2" fmla="*/ 0 h 971303"/>
              <a:gd name="connsiteX3" fmla="*/ 8985248 w 8985248"/>
              <a:gd name="connsiteY3" fmla="*/ 97130 h 971303"/>
              <a:gd name="connsiteX4" fmla="*/ 8985248 w 8985248"/>
              <a:gd name="connsiteY4" fmla="*/ 874173 h 971303"/>
              <a:gd name="connsiteX5" fmla="*/ 8888118 w 8985248"/>
              <a:gd name="connsiteY5" fmla="*/ 971303 h 971303"/>
              <a:gd name="connsiteX6" fmla="*/ 97130 w 8985248"/>
              <a:gd name="connsiteY6" fmla="*/ 971303 h 971303"/>
              <a:gd name="connsiteX7" fmla="*/ 0 w 8985248"/>
              <a:gd name="connsiteY7" fmla="*/ 874173 h 971303"/>
              <a:gd name="connsiteX8" fmla="*/ 0 w 8985248"/>
              <a:gd name="connsiteY8" fmla="*/ 97130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5248" h="971303">
                <a:moveTo>
                  <a:pt x="0" y="97130"/>
                </a:moveTo>
                <a:cubicBezTo>
                  <a:pt x="0" y="43487"/>
                  <a:pt x="43487" y="0"/>
                  <a:pt x="97130" y="0"/>
                </a:cubicBezTo>
                <a:lnTo>
                  <a:pt x="8888118" y="0"/>
                </a:lnTo>
                <a:cubicBezTo>
                  <a:pt x="8941761" y="0"/>
                  <a:pt x="8985248" y="43487"/>
                  <a:pt x="8985248" y="97130"/>
                </a:cubicBezTo>
                <a:lnTo>
                  <a:pt x="8985248" y="874173"/>
                </a:lnTo>
                <a:cubicBezTo>
                  <a:pt x="8985248" y="927816"/>
                  <a:pt x="8941761" y="971303"/>
                  <a:pt x="8888118" y="971303"/>
                </a:cubicBezTo>
                <a:lnTo>
                  <a:pt x="97130" y="971303"/>
                </a:lnTo>
                <a:cubicBezTo>
                  <a:pt x="43487" y="971303"/>
                  <a:pt x="0" y="927816"/>
                  <a:pt x="0" y="874173"/>
                </a:cubicBezTo>
                <a:lnTo>
                  <a:pt x="0" y="97130"/>
                </a:lnTo>
                <a:close/>
              </a:path>
            </a:pathLst>
          </a:custGeom>
          <a:solidFill>
            <a:srgbClr val="D8CB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6570" tIns="72390" rIns="72390" bIns="7239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ebdings" pitchFamily="18" charset="2"/>
              <a:buNone/>
            </a:pPr>
            <a:endParaRPr lang="en-US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54330" y="2448325"/>
            <a:ext cx="1797049" cy="7770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B1F65"/>
              </a:buClr>
              <a:buSzTx/>
              <a:buFont typeface="Webdings" pitchFamily="18" charset="2"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What is the business question?</a:t>
            </a:r>
            <a:endParaRPr lang="en-US" sz="14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57200" y="3419629"/>
            <a:ext cx="8985248" cy="971303"/>
          </a:xfrm>
          <a:custGeom>
            <a:avLst/>
            <a:gdLst>
              <a:gd name="connsiteX0" fmla="*/ 0 w 8985248"/>
              <a:gd name="connsiteY0" fmla="*/ 97130 h 971303"/>
              <a:gd name="connsiteX1" fmla="*/ 97130 w 8985248"/>
              <a:gd name="connsiteY1" fmla="*/ 0 h 971303"/>
              <a:gd name="connsiteX2" fmla="*/ 8888118 w 8985248"/>
              <a:gd name="connsiteY2" fmla="*/ 0 h 971303"/>
              <a:gd name="connsiteX3" fmla="*/ 8985248 w 8985248"/>
              <a:gd name="connsiteY3" fmla="*/ 97130 h 971303"/>
              <a:gd name="connsiteX4" fmla="*/ 8985248 w 8985248"/>
              <a:gd name="connsiteY4" fmla="*/ 874173 h 971303"/>
              <a:gd name="connsiteX5" fmla="*/ 8888118 w 8985248"/>
              <a:gd name="connsiteY5" fmla="*/ 971303 h 971303"/>
              <a:gd name="connsiteX6" fmla="*/ 97130 w 8985248"/>
              <a:gd name="connsiteY6" fmla="*/ 971303 h 971303"/>
              <a:gd name="connsiteX7" fmla="*/ 0 w 8985248"/>
              <a:gd name="connsiteY7" fmla="*/ 874173 h 971303"/>
              <a:gd name="connsiteX8" fmla="*/ 0 w 8985248"/>
              <a:gd name="connsiteY8" fmla="*/ 97130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5248" h="971303">
                <a:moveTo>
                  <a:pt x="0" y="97130"/>
                </a:moveTo>
                <a:cubicBezTo>
                  <a:pt x="0" y="43487"/>
                  <a:pt x="43487" y="0"/>
                  <a:pt x="97130" y="0"/>
                </a:cubicBezTo>
                <a:lnTo>
                  <a:pt x="8888118" y="0"/>
                </a:lnTo>
                <a:cubicBezTo>
                  <a:pt x="8941761" y="0"/>
                  <a:pt x="8985248" y="43487"/>
                  <a:pt x="8985248" y="97130"/>
                </a:cubicBezTo>
                <a:lnTo>
                  <a:pt x="8985248" y="874173"/>
                </a:lnTo>
                <a:cubicBezTo>
                  <a:pt x="8985248" y="927816"/>
                  <a:pt x="8941761" y="971303"/>
                  <a:pt x="8888118" y="971303"/>
                </a:cubicBezTo>
                <a:lnTo>
                  <a:pt x="97130" y="971303"/>
                </a:lnTo>
                <a:cubicBezTo>
                  <a:pt x="43487" y="971303"/>
                  <a:pt x="0" y="927816"/>
                  <a:pt x="0" y="874173"/>
                </a:cubicBezTo>
                <a:lnTo>
                  <a:pt x="0" y="97130"/>
                </a:lnTo>
                <a:close/>
              </a:path>
            </a:pathLst>
          </a:custGeom>
          <a:solidFill>
            <a:srgbClr val="D8CB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6570" tIns="72390" rIns="72390" bIns="7239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ebdings" pitchFamily="18" charset="2"/>
              <a:buNone/>
            </a:pP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4330" y="3516759"/>
            <a:ext cx="1797049" cy="7770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l"/>
            <a:r>
              <a:rPr lang="en-US" sz="1400" b="1" dirty="0" smtClean="0"/>
              <a:t>What triggered the question?</a:t>
            </a:r>
          </a:p>
        </p:txBody>
      </p:sp>
      <p:sp>
        <p:nvSpPr>
          <p:cNvPr id="24" name="Freeform 23"/>
          <p:cNvSpPr/>
          <p:nvPr/>
        </p:nvSpPr>
        <p:spPr>
          <a:xfrm>
            <a:off x="457200" y="4488063"/>
            <a:ext cx="8985248" cy="971303"/>
          </a:xfrm>
          <a:custGeom>
            <a:avLst/>
            <a:gdLst>
              <a:gd name="connsiteX0" fmla="*/ 0 w 8985248"/>
              <a:gd name="connsiteY0" fmla="*/ 97130 h 971303"/>
              <a:gd name="connsiteX1" fmla="*/ 97130 w 8985248"/>
              <a:gd name="connsiteY1" fmla="*/ 0 h 971303"/>
              <a:gd name="connsiteX2" fmla="*/ 8888118 w 8985248"/>
              <a:gd name="connsiteY2" fmla="*/ 0 h 971303"/>
              <a:gd name="connsiteX3" fmla="*/ 8985248 w 8985248"/>
              <a:gd name="connsiteY3" fmla="*/ 97130 h 971303"/>
              <a:gd name="connsiteX4" fmla="*/ 8985248 w 8985248"/>
              <a:gd name="connsiteY4" fmla="*/ 874173 h 971303"/>
              <a:gd name="connsiteX5" fmla="*/ 8888118 w 8985248"/>
              <a:gd name="connsiteY5" fmla="*/ 971303 h 971303"/>
              <a:gd name="connsiteX6" fmla="*/ 97130 w 8985248"/>
              <a:gd name="connsiteY6" fmla="*/ 971303 h 971303"/>
              <a:gd name="connsiteX7" fmla="*/ 0 w 8985248"/>
              <a:gd name="connsiteY7" fmla="*/ 874173 h 971303"/>
              <a:gd name="connsiteX8" fmla="*/ 0 w 8985248"/>
              <a:gd name="connsiteY8" fmla="*/ 97130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5248" h="971303">
                <a:moveTo>
                  <a:pt x="0" y="97130"/>
                </a:moveTo>
                <a:cubicBezTo>
                  <a:pt x="0" y="43487"/>
                  <a:pt x="43487" y="0"/>
                  <a:pt x="97130" y="0"/>
                </a:cubicBezTo>
                <a:lnTo>
                  <a:pt x="8888118" y="0"/>
                </a:lnTo>
                <a:cubicBezTo>
                  <a:pt x="8941761" y="0"/>
                  <a:pt x="8985248" y="43487"/>
                  <a:pt x="8985248" y="97130"/>
                </a:cubicBezTo>
                <a:lnTo>
                  <a:pt x="8985248" y="874173"/>
                </a:lnTo>
                <a:cubicBezTo>
                  <a:pt x="8985248" y="927816"/>
                  <a:pt x="8941761" y="971303"/>
                  <a:pt x="8888118" y="971303"/>
                </a:cubicBezTo>
                <a:lnTo>
                  <a:pt x="97130" y="971303"/>
                </a:lnTo>
                <a:cubicBezTo>
                  <a:pt x="43487" y="971303"/>
                  <a:pt x="0" y="927816"/>
                  <a:pt x="0" y="874173"/>
                </a:cubicBezTo>
                <a:lnTo>
                  <a:pt x="0" y="97130"/>
                </a:lnTo>
                <a:close/>
              </a:path>
            </a:pathLst>
          </a:custGeom>
          <a:solidFill>
            <a:srgbClr val="D8CB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6570" tIns="72390" rIns="72390" bIns="7239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ebdings" pitchFamily="18" charset="2"/>
              <a:buNone/>
            </a:pP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4330" y="4585193"/>
            <a:ext cx="1797049" cy="7770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B1F65"/>
              </a:buClr>
              <a:buSzTx/>
              <a:buFont typeface="Webdings" pitchFamily="18" charset="2"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What do you intend to do with the output?</a:t>
            </a:r>
            <a:endParaRPr lang="en-US" sz="14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57200" y="5556497"/>
            <a:ext cx="8985248" cy="971303"/>
          </a:xfrm>
          <a:custGeom>
            <a:avLst/>
            <a:gdLst>
              <a:gd name="connsiteX0" fmla="*/ 0 w 8985248"/>
              <a:gd name="connsiteY0" fmla="*/ 97130 h 971303"/>
              <a:gd name="connsiteX1" fmla="*/ 97130 w 8985248"/>
              <a:gd name="connsiteY1" fmla="*/ 0 h 971303"/>
              <a:gd name="connsiteX2" fmla="*/ 8888118 w 8985248"/>
              <a:gd name="connsiteY2" fmla="*/ 0 h 971303"/>
              <a:gd name="connsiteX3" fmla="*/ 8985248 w 8985248"/>
              <a:gd name="connsiteY3" fmla="*/ 97130 h 971303"/>
              <a:gd name="connsiteX4" fmla="*/ 8985248 w 8985248"/>
              <a:gd name="connsiteY4" fmla="*/ 874173 h 971303"/>
              <a:gd name="connsiteX5" fmla="*/ 8888118 w 8985248"/>
              <a:gd name="connsiteY5" fmla="*/ 971303 h 971303"/>
              <a:gd name="connsiteX6" fmla="*/ 97130 w 8985248"/>
              <a:gd name="connsiteY6" fmla="*/ 971303 h 971303"/>
              <a:gd name="connsiteX7" fmla="*/ 0 w 8985248"/>
              <a:gd name="connsiteY7" fmla="*/ 874173 h 971303"/>
              <a:gd name="connsiteX8" fmla="*/ 0 w 8985248"/>
              <a:gd name="connsiteY8" fmla="*/ 97130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85248" h="971303">
                <a:moveTo>
                  <a:pt x="0" y="97130"/>
                </a:moveTo>
                <a:cubicBezTo>
                  <a:pt x="0" y="43487"/>
                  <a:pt x="43487" y="0"/>
                  <a:pt x="97130" y="0"/>
                </a:cubicBezTo>
                <a:lnTo>
                  <a:pt x="8888118" y="0"/>
                </a:lnTo>
                <a:cubicBezTo>
                  <a:pt x="8941761" y="0"/>
                  <a:pt x="8985248" y="43487"/>
                  <a:pt x="8985248" y="97130"/>
                </a:cubicBezTo>
                <a:lnTo>
                  <a:pt x="8985248" y="874173"/>
                </a:lnTo>
                <a:cubicBezTo>
                  <a:pt x="8985248" y="927816"/>
                  <a:pt x="8941761" y="971303"/>
                  <a:pt x="8888118" y="971303"/>
                </a:cubicBezTo>
                <a:lnTo>
                  <a:pt x="97130" y="971303"/>
                </a:lnTo>
                <a:cubicBezTo>
                  <a:pt x="43487" y="971303"/>
                  <a:pt x="0" y="927816"/>
                  <a:pt x="0" y="874173"/>
                </a:cubicBezTo>
                <a:lnTo>
                  <a:pt x="0" y="97130"/>
                </a:lnTo>
                <a:close/>
              </a:path>
            </a:pathLst>
          </a:custGeom>
          <a:solidFill>
            <a:srgbClr val="D8CB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6570" tIns="72390" rIns="72390" bIns="7239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ebdings" pitchFamily="18" charset="2"/>
              <a:buNone/>
            </a:pPr>
            <a:endParaRPr lang="en-US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4330" y="5653627"/>
            <a:ext cx="1797049" cy="7770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0B1F65"/>
              </a:buClr>
              <a:buSzTx/>
              <a:buFont typeface="Webdings" pitchFamily="18" charset="2"/>
              <a:buNone/>
              <a:tabLst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What do you ‘expect’ as the outcomes?</a:t>
            </a:r>
            <a:endParaRPr lang="en-US" sz="14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2351379" y="1311212"/>
            <a:ext cx="7078369" cy="914400"/>
          </a:xfrm>
          <a:ln>
            <a:noFill/>
          </a:ln>
        </p:spPr>
        <p:txBody>
          <a:bodyPr lIns="91440" tIns="0" r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Understand who the end consumer of the request would be – in several cases, this may not be the requestor himself/herself</a:t>
            </a:r>
          </a:p>
          <a:p>
            <a:pPr lvl="1"/>
            <a:endParaRPr lang="en-US" dirty="0" smtClean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2351379" y="2379646"/>
            <a:ext cx="7078369" cy="914400"/>
          </a:xfrm>
          <a:ln>
            <a:noFill/>
          </a:ln>
        </p:spPr>
        <p:txBody>
          <a:bodyPr lIns="91440" tIns="0" r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Understand the request in business terms and not the specific data or refresh request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2351379" y="3445029"/>
            <a:ext cx="7078369" cy="914400"/>
          </a:xfrm>
          <a:ln>
            <a:noFill/>
          </a:ln>
        </p:spPr>
        <p:txBody>
          <a:bodyPr lIns="91440" tIns="0" r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Understand the factors that drove the requestor to ask this question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2351379" y="4513463"/>
            <a:ext cx="7078369" cy="914400"/>
          </a:xfrm>
          <a:ln>
            <a:noFill/>
          </a:ln>
        </p:spPr>
        <p:txBody>
          <a:bodyPr lIns="91440" tIns="0" r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Understand the consumption of this request – important to be aware since there will be a limited opportunity for re-work in such short cycles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2351379" y="5581897"/>
            <a:ext cx="7078369" cy="914400"/>
          </a:xfrm>
          <a:ln>
            <a:noFill/>
          </a:ln>
        </p:spPr>
        <p:txBody>
          <a:bodyPr lIns="91440" tIns="0" r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Understand the expected ‘takeaways’ from this request – this can be used to validate the output and also define the sniff checks that need to be defined</a:t>
            </a:r>
          </a:p>
        </p:txBody>
      </p:sp>
    </p:spTree>
    <p:extLst>
      <p:ext uri="{BB962C8B-B14F-4D97-AF65-F5344CB8AC3E}">
        <p14:creationId xmlns:p14="http://schemas.microsoft.com/office/powerpoint/2010/main" val="265335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QFIRe</a:t>
            </a:r>
            <a:r>
              <a:rPr lang="en-US" dirty="0" smtClean="0"/>
              <a:t> – What is the Key Takeaway from the Slide?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 userDrawn="1"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40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 userDrawn="1"/>
        </p:nvSpPr>
        <p:spPr>
          <a:xfrm>
            <a:off x="495300" y="1566331"/>
            <a:ext cx="8641080" cy="762001"/>
          </a:xfrm>
          <a:prstGeom prst="rect">
            <a:avLst/>
          </a:prstGeom>
          <a:solidFill>
            <a:srgbClr val="D8CBCB"/>
          </a:solidFill>
          <a:ln>
            <a:noFill/>
            <a:prstDash val="sysDash"/>
          </a:ln>
        </p:spPr>
        <p:txBody>
          <a:bodyPr wrap="square" tIns="182880" rtlCol="0">
            <a:noAutofit/>
          </a:bodyPr>
          <a:lstStyle/>
          <a:p>
            <a:pPr marL="0" indent="0" algn="l">
              <a:buFont typeface="Webdings" pitchFamily="18" charset="2"/>
              <a:buNone/>
            </a:pPr>
            <a:endParaRPr lang="en-US" sz="1400" dirty="0" smtClean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495300" y="2662763"/>
            <a:ext cx="4236720" cy="2523068"/>
          </a:xfrm>
          <a:prstGeom prst="rect">
            <a:avLst/>
          </a:prstGeom>
          <a:solidFill>
            <a:srgbClr val="D8CBCB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34" name="TextBox 33"/>
          <p:cNvSpPr txBox="1"/>
          <p:nvPr userDrawn="1"/>
        </p:nvSpPr>
        <p:spPr>
          <a:xfrm>
            <a:off x="495300" y="5524500"/>
            <a:ext cx="8641080" cy="952500"/>
          </a:xfrm>
          <a:prstGeom prst="rect">
            <a:avLst/>
          </a:prstGeom>
          <a:solidFill>
            <a:srgbClr val="CBD3D3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35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" y="5524500"/>
            <a:ext cx="8622792" cy="952500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Recommendation 1</a:t>
            </a:r>
          </a:p>
          <a:p>
            <a:pPr lvl="1"/>
            <a:r>
              <a:rPr lang="en-US" dirty="0" smtClean="0"/>
              <a:t>Sub-recommendation 1</a:t>
            </a:r>
          </a:p>
          <a:p>
            <a:pPr lvl="0"/>
            <a:r>
              <a:rPr lang="en-US" dirty="0" smtClean="0"/>
              <a:t>Recommendation 2</a:t>
            </a:r>
          </a:p>
        </p:txBody>
      </p:sp>
      <p:sp>
        <p:nvSpPr>
          <p:cNvPr id="36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" y="2662763"/>
            <a:ext cx="4236720" cy="2523067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Finding 1</a:t>
            </a:r>
          </a:p>
          <a:p>
            <a:pPr lvl="1"/>
            <a:r>
              <a:rPr lang="en-US" dirty="0" smtClean="0"/>
              <a:t>Sub-finding 1</a:t>
            </a:r>
          </a:p>
          <a:p>
            <a:pPr lvl="1"/>
            <a:r>
              <a:rPr lang="en-US" dirty="0" smtClean="0"/>
              <a:t>Sub-finding 2</a:t>
            </a:r>
          </a:p>
          <a:p>
            <a:pPr lvl="0"/>
            <a:r>
              <a:rPr lang="en-US" dirty="0" smtClean="0"/>
              <a:t>Finding 2</a:t>
            </a:r>
          </a:p>
          <a:p>
            <a:pPr lvl="1"/>
            <a:r>
              <a:rPr lang="en-US" dirty="0" smtClean="0"/>
              <a:t>Sub-finding 1</a:t>
            </a:r>
          </a:p>
          <a:p>
            <a:pPr lvl="1"/>
            <a:r>
              <a:rPr lang="en-US" dirty="0" smtClean="0"/>
              <a:t>Sub-finding 2</a:t>
            </a:r>
          </a:p>
          <a:p>
            <a:pPr lvl="0"/>
            <a:r>
              <a:rPr lang="en-US" dirty="0" smtClean="0"/>
              <a:t>Finding 3</a:t>
            </a:r>
          </a:p>
          <a:p>
            <a:pPr lvl="0"/>
            <a:r>
              <a:rPr lang="en-US" dirty="0" smtClean="0"/>
              <a:t>Finding 4</a:t>
            </a:r>
          </a:p>
        </p:txBody>
      </p:sp>
      <p:sp>
        <p:nvSpPr>
          <p:cNvPr id="37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" y="1566331"/>
            <a:ext cx="8622792" cy="762001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Sub Question</a:t>
            </a:r>
          </a:p>
        </p:txBody>
      </p:sp>
      <p:sp>
        <p:nvSpPr>
          <p:cNvPr id="38" name="Rounded Rectangle 37"/>
          <p:cNvSpPr/>
          <p:nvPr userDrawn="1"/>
        </p:nvSpPr>
        <p:spPr bwMode="auto">
          <a:xfrm>
            <a:off x="590232" y="1308100"/>
            <a:ext cx="1943100" cy="3429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Questions</a:t>
            </a:r>
          </a:p>
        </p:txBody>
      </p:sp>
      <p:sp>
        <p:nvSpPr>
          <p:cNvPr id="39" name="Rounded Rectangle 38"/>
          <p:cNvSpPr/>
          <p:nvPr userDrawn="1"/>
        </p:nvSpPr>
        <p:spPr bwMode="auto">
          <a:xfrm>
            <a:off x="590232" y="2396064"/>
            <a:ext cx="1943100" cy="3429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Findings</a:t>
            </a:r>
            <a:endPara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 userDrawn="1"/>
        </p:nvSpPr>
        <p:spPr bwMode="auto">
          <a:xfrm>
            <a:off x="590232" y="5245100"/>
            <a:ext cx="1943100" cy="342900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Recommendations</a:t>
            </a:r>
            <a:endPara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4894580" y="2662763"/>
            <a:ext cx="4236720" cy="2523068"/>
          </a:xfrm>
          <a:prstGeom prst="rect">
            <a:avLst/>
          </a:prstGeom>
          <a:solidFill>
            <a:srgbClr val="D8CBCB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42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894580" y="2662763"/>
            <a:ext cx="4236720" cy="2523067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Insight 1</a:t>
            </a:r>
          </a:p>
          <a:p>
            <a:pPr lvl="1"/>
            <a:r>
              <a:rPr lang="en-US" dirty="0" smtClean="0"/>
              <a:t>Sub-insight</a:t>
            </a:r>
          </a:p>
          <a:p>
            <a:pPr lvl="1"/>
            <a:r>
              <a:rPr lang="en-US" dirty="0" smtClean="0"/>
              <a:t>Sub-insight</a:t>
            </a:r>
          </a:p>
          <a:p>
            <a:pPr lvl="0"/>
            <a:r>
              <a:rPr lang="en-US" dirty="0" smtClean="0"/>
              <a:t>Insight 2</a:t>
            </a:r>
          </a:p>
          <a:p>
            <a:pPr lvl="0"/>
            <a:r>
              <a:rPr lang="en-US" dirty="0" smtClean="0"/>
              <a:t>Insight 3</a:t>
            </a:r>
          </a:p>
          <a:p>
            <a:pPr lvl="0"/>
            <a:r>
              <a:rPr lang="en-US" dirty="0" smtClean="0"/>
              <a:t>Insight 4</a:t>
            </a:r>
          </a:p>
        </p:txBody>
      </p:sp>
      <p:sp>
        <p:nvSpPr>
          <p:cNvPr id="43" name="Rounded Rectangle 42"/>
          <p:cNvSpPr/>
          <p:nvPr userDrawn="1"/>
        </p:nvSpPr>
        <p:spPr bwMode="auto">
          <a:xfrm>
            <a:off x="4989512" y="2396064"/>
            <a:ext cx="1943100" cy="3429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Insights</a:t>
            </a:r>
          </a:p>
        </p:txBody>
      </p:sp>
    </p:spTree>
    <p:extLst>
      <p:ext uri="{BB962C8B-B14F-4D97-AF65-F5344CB8AC3E}">
        <p14:creationId xmlns:p14="http://schemas.microsoft.com/office/powerpoint/2010/main" val="23558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FIRe</a:t>
            </a:r>
            <a:r>
              <a:rPr lang="en-US" dirty="0" smtClean="0"/>
              <a:t> – What is the Key Takeaway from the Slide?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 userDrawn="1"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64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 userDrawn="1"/>
        </p:nvSpPr>
        <p:spPr>
          <a:xfrm>
            <a:off x="495300" y="1646763"/>
            <a:ext cx="4236720" cy="3001438"/>
          </a:xfrm>
          <a:prstGeom prst="rect">
            <a:avLst/>
          </a:prstGeom>
          <a:solidFill>
            <a:srgbClr val="D8CBCB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95300" y="5067300"/>
            <a:ext cx="8641080" cy="1384300"/>
          </a:xfrm>
          <a:prstGeom prst="rect">
            <a:avLst/>
          </a:prstGeom>
          <a:solidFill>
            <a:srgbClr val="CBD3D3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" y="5067300"/>
            <a:ext cx="8622792" cy="1384300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Recommendation 1</a:t>
            </a:r>
          </a:p>
          <a:p>
            <a:pPr lvl="1"/>
            <a:r>
              <a:rPr lang="en-US" dirty="0" smtClean="0"/>
              <a:t>Sub-recommendation 1</a:t>
            </a:r>
          </a:p>
          <a:p>
            <a:pPr lvl="0"/>
            <a:r>
              <a:rPr lang="en-US" dirty="0" smtClean="0"/>
              <a:t>Recommendation 2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" y="1646763"/>
            <a:ext cx="4236720" cy="3001437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 baseline="0"/>
            </a:lvl2pPr>
          </a:lstStyle>
          <a:p>
            <a:pPr lvl="0"/>
            <a:r>
              <a:rPr lang="en-US" dirty="0" smtClean="0"/>
              <a:t>Finding 1</a:t>
            </a:r>
          </a:p>
          <a:p>
            <a:pPr lvl="1"/>
            <a:r>
              <a:rPr lang="en-US" dirty="0" smtClean="0"/>
              <a:t>Sub-finding 1</a:t>
            </a:r>
          </a:p>
          <a:p>
            <a:pPr lvl="1"/>
            <a:r>
              <a:rPr lang="en-US" dirty="0" smtClean="0"/>
              <a:t>Sub-finding 2</a:t>
            </a:r>
          </a:p>
          <a:p>
            <a:pPr lvl="0"/>
            <a:r>
              <a:rPr lang="en-US" dirty="0" smtClean="0"/>
              <a:t>Finding 2</a:t>
            </a:r>
          </a:p>
          <a:p>
            <a:pPr lvl="1"/>
            <a:r>
              <a:rPr lang="en-US" dirty="0" smtClean="0"/>
              <a:t>Sub-finding 1</a:t>
            </a:r>
          </a:p>
          <a:p>
            <a:pPr lvl="1"/>
            <a:r>
              <a:rPr lang="en-US" dirty="0" smtClean="0"/>
              <a:t>Sub-finding 2</a:t>
            </a:r>
          </a:p>
          <a:p>
            <a:pPr lvl="0"/>
            <a:r>
              <a:rPr lang="en-US" dirty="0" smtClean="0"/>
              <a:t>Finding 3</a:t>
            </a:r>
          </a:p>
          <a:p>
            <a:pPr lvl="0"/>
            <a:r>
              <a:rPr lang="en-US" dirty="0" smtClean="0"/>
              <a:t>Finding 4</a:t>
            </a:r>
          </a:p>
        </p:txBody>
      </p:sp>
      <p:sp>
        <p:nvSpPr>
          <p:cNvPr id="20" name="Rounded Rectangle 19"/>
          <p:cNvSpPr/>
          <p:nvPr userDrawn="1"/>
        </p:nvSpPr>
        <p:spPr bwMode="auto">
          <a:xfrm>
            <a:off x="590232" y="1380064"/>
            <a:ext cx="1943100" cy="3429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Findings</a:t>
            </a:r>
            <a:endPara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 userDrawn="1"/>
        </p:nvSpPr>
        <p:spPr bwMode="auto">
          <a:xfrm>
            <a:off x="590232" y="4787900"/>
            <a:ext cx="1943100" cy="342900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Recommendations</a:t>
            </a:r>
            <a:endPara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4894580" y="1646763"/>
            <a:ext cx="4236720" cy="3001438"/>
          </a:xfrm>
          <a:prstGeom prst="rect">
            <a:avLst/>
          </a:prstGeom>
          <a:solidFill>
            <a:srgbClr val="D8CBCB"/>
          </a:solidFill>
          <a:ln>
            <a:noFill/>
            <a:prstDash val="sysDash"/>
          </a:ln>
        </p:spPr>
        <p:txBody>
          <a:bodyPr wrap="square" tIns="91440" rtlCol="0">
            <a:noAutofit/>
          </a:bodyPr>
          <a:lstStyle/>
          <a:p>
            <a:pPr marL="171450" indent="-171450" algn="l">
              <a:buFont typeface="Webdings" pitchFamily="18" charset="2"/>
              <a:buChar char="4"/>
            </a:pPr>
            <a:endParaRPr lang="en-US" sz="1400" dirty="0" smtClean="0"/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894580" y="1646763"/>
            <a:ext cx="4236720" cy="3001437"/>
          </a:xfrm>
          <a:ln>
            <a:noFill/>
          </a:ln>
        </p:spPr>
        <p:txBody>
          <a:bodyPr tIns="91440"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Insight 1</a:t>
            </a:r>
          </a:p>
          <a:p>
            <a:pPr lvl="1"/>
            <a:r>
              <a:rPr lang="en-US" dirty="0" smtClean="0"/>
              <a:t>Sub-insight</a:t>
            </a:r>
          </a:p>
          <a:p>
            <a:pPr lvl="1"/>
            <a:r>
              <a:rPr lang="en-US" dirty="0" smtClean="0"/>
              <a:t>Sub-insight</a:t>
            </a:r>
          </a:p>
          <a:p>
            <a:pPr lvl="0"/>
            <a:r>
              <a:rPr lang="en-US" dirty="0" smtClean="0"/>
              <a:t>Insight 2</a:t>
            </a:r>
          </a:p>
          <a:p>
            <a:pPr lvl="0"/>
            <a:r>
              <a:rPr lang="en-US" dirty="0" smtClean="0"/>
              <a:t>Insight 3</a:t>
            </a:r>
          </a:p>
          <a:p>
            <a:pPr lvl="0"/>
            <a:r>
              <a:rPr lang="en-US" dirty="0" smtClean="0"/>
              <a:t>Insight 4</a:t>
            </a:r>
          </a:p>
        </p:txBody>
      </p:sp>
      <p:sp>
        <p:nvSpPr>
          <p:cNvPr id="24" name="Rounded Rectangle 23"/>
          <p:cNvSpPr/>
          <p:nvPr userDrawn="1"/>
        </p:nvSpPr>
        <p:spPr bwMode="auto">
          <a:xfrm>
            <a:off x="4989512" y="1380064"/>
            <a:ext cx="1943100" cy="3429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Insights</a:t>
            </a:r>
          </a:p>
        </p:txBody>
      </p:sp>
    </p:spTree>
    <p:extLst>
      <p:ext uri="{BB962C8B-B14F-4D97-AF65-F5344CB8AC3E}">
        <p14:creationId xmlns:p14="http://schemas.microsoft.com/office/powerpoint/2010/main" val="380978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blem Statement &amp; Approac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5378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53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90187848"/>
              </p:ext>
            </p:extLst>
          </p:nvPr>
        </p:nvGraphicFramePr>
        <p:xfrm>
          <a:off x="443967" y="1431572"/>
          <a:ext cx="4297680" cy="29118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Background</a:t>
                      </a:r>
                      <a:endParaRPr lang="en-US" sz="1400" dirty="0"/>
                    </a:p>
                  </a:txBody>
                  <a:tcPr anchor="ctr"/>
                </a:tc>
              </a:tr>
              <a:tr h="25460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5975410"/>
              </p:ext>
            </p:extLst>
          </p:nvPr>
        </p:nvGraphicFramePr>
        <p:xfrm>
          <a:off x="443967" y="4466872"/>
          <a:ext cx="4297680" cy="18577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Objectives</a:t>
                      </a:r>
                      <a:endParaRPr lang="en-US" sz="1400" dirty="0"/>
                    </a:p>
                  </a:txBody>
                  <a:tcPr anchor="ctr"/>
                </a:tc>
              </a:tr>
              <a:tr h="14919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816100"/>
            <a:ext cx="4297680" cy="25019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What are the relevant facts that serve as the background for this project?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4851400"/>
            <a:ext cx="4297680" cy="147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the key project objectives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4382110"/>
              </p:ext>
            </p:extLst>
          </p:nvPr>
        </p:nvGraphicFramePr>
        <p:xfrm>
          <a:off x="5181067" y="1431572"/>
          <a:ext cx="4297680" cy="48930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Approach</a:t>
                      </a:r>
                      <a:endParaRPr lang="en-US" sz="1400" dirty="0"/>
                    </a:p>
                  </a:txBody>
                  <a:tcPr anchor="ctr"/>
                </a:tc>
              </a:tr>
              <a:tr h="45272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181600" y="1816100"/>
            <a:ext cx="4297680" cy="45085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the approach used by Mu Sigma in this project.  You can insert text or paste graphics in this box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Right Arrow 1"/>
          <p:cNvSpPr/>
          <p:nvPr userDrawn="1"/>
        </p:nvSpPr>
        <p:spPr bwMode="auto">
          <a:xfrm>
            <a:off x="4829492" y="2895600"/>
            <a:ext cx="274320" cy="1828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149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Findings and Imp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5378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75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82896122"/>
              </p:ext>
            </p:extLst>
          </p:nvPr>
        </p:nvGraphicFramePr>
        <p:xfrm>
          <a:off x="5181067" y="1431572"/>
          <a:ext cx="4297680" cy="48930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Analysis</a:t>
                      </a:r>
                      <a:r>
                        <a:rPr lang="en-US" sz="1400" baseline="0" dirty="0" smtClean="0"/>
                        <a:t> Illustrations</a:t>
                      </a:r>
                      <a:endParaRPr lang="en-US" sz="1400" dirty="0"/>
                    </a:p>
                  </a:txBody>
                  <a:tcPr anchor="ctr"/>
                </a:tc>
              </a:tr>
              <a:tr h="45272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181600" y="1816100"/>
            <a:ext cx="4297680" cy="45085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Paste charts/graphics that illustrate key analysis outputs and support the key findings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Right Arrow 1"/>
          <p:cNvSpPr/>
          <p:nvPr userDrawn="1"/>
        </p:nvSpPr>
        <p:spPr bwMode="auto">
          <a:xfrm>
            <a:off x="4829492" y="1981200"/>
            <a:ext cx="274320" cy="1371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8452680"/>
              </p:ext>
            </p:extLst>
          </p:nvPr>
        </p:nvGraphicFramePr>
        <p:xfrm>
          <a:off x="443967" y="1431572"/>
          <a:ext cx="4297680" cy="23784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Findings</a:t>
                      </a:r>
                      <a:endParaRPr lang="en-US" sz="1400" dirty="0"/>
                    </a:p>
                  </a:txBody>
                  <a:tcPr anchor="ctr"/>
                </a:tc>
              </a:tr>
              <a:tr h="20126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48217573"/>
              </p:ext>
            </p:extLst>
          </p:nvPr>
        </p:nvGraphicFramePr>
        <p:xfrm>
          <a:off x="443967" y="3933472"/>
          <a:ext cx="4297680" cy="23911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Business Impact</a:t>
                      </a:r>
                      <a:endParaRPr lang="en-US" sz="1400" dirty="0"/>
                    </a:p>
                  </a:txBody>
                  <a:tcPr anchor="ctr"/>
                </a:tc>
              </a:tr>
              <a:tr h="202536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816100"/>
            <a:ext cx="4297680" cy="19939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the findings/insights obtained from the analysis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4318000"/>
            <a:ext cx="4297680" cy="20066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What was the real/projected impact of the project on the business?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Right Arrow 17"/>
          <p:cNvSpPr/>
          <p:nvPr userDrawn="1"/>
        </p:nvSpPr>
        <p:spPr bwMode="auto">
          <a:xfrm rot="10800000">
            <a:off x="4829492" y="4419600"/>
            <a:ext cx="274320" cy="1371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871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vertical chevr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1130498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09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 userDrawn="1"/>
        </p:nvSpPr>
        <p:spPr bwMode="auto">
          <a:xfrm>
            <a:off x="3149600" y="3490815"/>
            <a:ext cx="6035040" cy="91440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 userDrawn="1"/>
        </p:nvSpPr>
        <p:spPr bwMode="auto">
          <a:xfrm>
            <a:off x="3149600" y="2440109"/>
            <a:ext cx="6035040" cy="91440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entagon 25"/>
          <p:cNvSpPr/>
          <p:nvPr userDrawn="1"/>
        </p:nvSpPr>
        <p:spPr bwMode="auto">
          <a:xfrm rot="5400000">
            <a:off x="1268730" y="749324"/>
            <a:ext cx="1005840" cy="2286000"/>
          </a:xfrm>
          <a:prstGeom prst="homePlate">
            <a:avLst>
              <a:gd name="adj" fmla="val 21370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Chevron 26"/>
          <p:cNvSpPr/>
          <p:nvPr userDrawn="1"/>
        </p:nvSpPr>
        <p:spPr bwMode="auto">
          <a:xfrm rot="5400000">
            <a:off x="1268730" y="1800876"/>
            <a:ext cx="1005840" cy="2286000"/>
          </a:xfrm>
          <a:prstGeom prst="chevron">
            <a:avLst>
              <a:gd name="adj" fmla="val 21403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0" y="1557020"/>
            <a:ext cx="2286000" cy="64008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1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622300" y="2608582"/>
            <a:ext cx="2286000" cy="640080"/>
          </a:xfrm>
        </p:spPr>
        <p:txBody>
          <a:bodyPr anchor="ctr"/>
          <a:lstStyle>
            <a:lvl1pPr marL="0" indent="0" algn="ctr"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2</a:t>
            </a:r>
          </a:p>
        </p:txBody>
      </p:sp>
      <p:sp>
        <p:nvSpPr>
          <p:cNvPr id="30" name="Rounded Rectangle 29"/>
          <p:cNvSpPr/>
          <p:nvPr userDrawn="1"/>
        </p:nvSpPr>
        <p:spPr bwMode="auto">
          <a:xfrm>
            <a:off x="3149600" y="1389403"/>
            <a:ext cx="6035040" cy="91440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225800" y="1371600"/>
            <a:ext cx="5852160" cy="914400"/>
          </a:xfrm>
        </p:spPr>
        <p:txBody>
          <a:bodyPr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1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225800" y="2425700"/>
            <a:ext cx="5852160" cy="914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2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3225800" y="3479800"/>
            <a:ext cx="5852160" cy="914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3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4" name="Chevron 33"/>
          <p:cNvSpPr/>
          <p:nvPr userDrawn="1"/>
        </p:nvSpPr>
        <p:spPr bwMode="auto">
          <a:xfrm rot="5400000">
            <a:off x="1268730" y="2852428"/>
            <a:ext cx="1005840" cy="2286000"/>
          </a:xfrm>
          <a:prstGeom prst="chevron">
            <a:avLst>
              <a:gd name="adj" fmla="val 21403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22300" y="3660144"/>
            <a:ext cx="2286000" cy="64008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3</a:t>
            </a:r>
          </a:p>
        </p:txBody>
      </p:sp>
      <p:sp>
        <p:nvSpPr>
          <p:cNvPr id="38" name="Chevron 37"/>
          <p:cNvSpPr/>
          <p:nvPr userDrawn="1"/>
        </p:nvSpPr>
        <p:spPr bwMode="auto">
          <a:xfrm rot="5400000">
            <a:off x="1268730" y="3903980"/>
            <a:ext cx="1005840" cy="2286000"/>
          </a:xfrm>
          <a:prstGeom prst="chevron">
            <a:avLst>
              <a:gd name="adj" fmla="val 21403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2300" y="4711707"/>
            <a:ext cx="2286000" cy="64008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4</a:t>
            </a:r>
          </a:p>
        </p:txBody>
      </p:sp>
      <p:sp>
        <p:nvSpPr>
          <p:cNvPr id="42" name="Rounded Rectangle 41"/>
          <p:cNvSpPr/>
          <p:nvPr userDrawn="1"/>
        </p:nvSpPr>
        <p:spPr bwMode="auto">
          <a:xfrm>
            <a:off x="3149600" y="4541521"/>
            <a:ext cx="6035040" cy="91440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3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225800" y="4533900"/>
            <a:ext cx="5852160" cy="914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4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vertical chevr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 bwMode="auto">
          <a:xfrm>
            <a:off x="3149600" y="4251937"/>
            <a:ext cx="6035040" cy="128016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 userDrawn="1"/>
        </p:nvSpPr>
        <p:spPr bwMode="auto">
          <a:xfrm>
            <a:off x="3149600" y="2811768"/>
            <a:ext cx="6035040" cy="128016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 userDrawn="1"/>
        </p:nvSpPr>
        <p:spPr bwMode="auto">
          <a:xfrm rot="5400000">
            <a:off x="1131570" y="868681"/>
            <a:ext cx="1280160" cy="2286000"/>
          </a:xfrm>
          <a:prstGeom prst="homePlate">
            <a:avLst>
              <a:gd name="adj" fmla="val 21370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hevron 6"/>
          <p:cNvSpPr/>
          <p:nvPr userDrawn="1"/>
        </p:nvSpPr>
        <p:spPr bwMode="auto">
          <a:xfrm rot="5400000">
            <a:off x="1131570" y="2308849"/>
            <a:ext cx="1280160" cy="2286000"/>
          </a:xfrm>
          <a:prstGeom prst="chevron">
            <a:avLst>
              <a:gd name="adj" fmla="val 21403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0" y="1645917"/>
            <a:ext cx="2286000" cy="64008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1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622300" y="3086085"/>
            <a:ext cx="2286000" cy="64008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2</a:t>
            </a:r>
          </a:p>
        </p:txBody>
      </p:sp>
      <p:sp>
        <p:nvSpPr>
          <p:cNvPr id="14" name="Rounded Rectangle 13"/>
          <p:cNvSpPr/>
          <p:nvPr userDrawn="1"/>
        </p:nvSpPr>
        <p:spPr bwMode="auto">
          <a:xfrm>
            <a:off x="3149600" y="1371600"/>
            <a:ext cx="6035040" cy="1280160"/>
          </a:xfrm>
          <a:prstGeom prst="roundRect">
            <a:avLst>
              <a:gd name="adj" fmla="val 5556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225800" y="1397000"/>
            <a:ext cx="5852160" cy="1188720"/>
          </a:xfrm>
        </p:spPr>
        <p:txBody>
          <a:bodyPr/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1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225800" y="2837168"/>
            <a:ext cx="5852160" cy="118872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2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3225800" y="4277337"/>
            <a:ext cx="5852160" cy="118872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3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1129474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85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hevron 18"/>
          <p:cNvSpPr/>
          <p:nvPr userDrawn="1"/>
        </p:nvSpPr>
        <p:spPr bwMode="auto">
          <a:xfrm rot="5400000">
            <a:off x="1131570" y="3749017"/>
            <a:ext cx="1280160" cy="2286000"/>
          </a:xfrm>
          <a:prstGeom prst="chevron">
            <a:avLst>
              <a:gd name="adj" fmla="val 21403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22300" y="4526254"/>
            <a:ext cx="2286000" cy="64008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3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horizontal chevr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3" name="Pentagon 2"/>
          <p:cNvSpPr/>
          <p:nvPr userDrawn="1"/>
        </p:nvSpPr>
        <p:spPr bwMode="auto">
          <a:xfrm>
            <a:off x="457200" y="1371600"/>
            <a:ext cx="2209800" cy="889000"/>
          </a:xfrm>
          <a:prstGeom prst="homePlate">
            <a:avLst>
              <a:gd name="adj" fmla="val 30189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hevron 3"/>
          <p:cNvSpPr/>
          <p:nvPr userDrawn="1"/>
        </p:nvSpPr>
        <p:spPr bwMode="auto">
          <a:xfrm>
            <a:off x="2696633" y="1371600"/>
            <a:ext cx="2209800" cy="889000"/>
          </a:xfrm>
          <a:prstGeom prst="chevron">
            <a:avLst>
              <a:gd name="adj" fmla="val 30555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/>
          <p:nvPr userDrawn="1"/>
        </p:nvSpPr>
        <p:spPr bwMode="auto">
          <a:xfrm>
            <a:off x="4936066" y="1371600"/>
            <a:ext cx="2209800" cy="889000"/>
          </a:xfrm>
          <a:prstGeom prst="chevron">
            <a:avLst>
              <a:gd name="adj" fmla="val 30555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hevron 5"/>
          <p:cNvSpPr/>
          <p:nvPr userDrawn="1"/>
        </p:nvSpPr>
        <p:spPr bwMode="auto">
          <a:xfrm>
            <a:off x="7175500" y="1371600"/>
            <a:ext cx="2209800" cy="889000"/>
          </a:xfrm>
          <a:prstGeom prst="chevron">
            <a:avLst>
              <a:gd name="adj" fmla="val 30555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431800" y="2362200"/>
            <a:ext cx="2171700" cy="3159614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2451100"/>
            <a:ext cx="2159000" cy="300771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1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Rounded Rectangle 10"/>
          <p:cNvSpPr/>
          <p:nvPr userDrawn="1"/>
        </p:nvSpPr>
        <p:spPr bwMode="auto">
          <a:xfrm>
            <a:off x="2683933" y="2362200"/>
            <a:ext cx="2171700" cy="3159614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96633" y="2451100"/>
            <a:ext cx="2159000" cy="300771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2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Rounded Rectangle 12"/>
          <p:cNvSpPr/>
          <p:nvPr userDrawn="1"/>
        </p:nvSpPr>
        <p:spPr bwMode="auto">
          <a:xfrm>
            <a:off x="4936066" y="2362200"/>
            <a:ext cx="2171700" cy="3159614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48766" y="2451100"/>
            <a:ext cx="2159000" cy="300771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3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Rounded Rectangle 14"/>
          <p:cNvSpPr/>
          <p:nvPr userDrawn="1"/>
        </p:nvSpPr>
        <p:spPr bwMode="auto">
          <a:xfrm>
            <a:off x="7188200" y="2362200"/>
            <a:ext cx="2171700" cy="3159614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00900" y="2451100"/>
            <a:ext cx="2159000" cy="300771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4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927879" y="1409700"/>
            <a:ext cx="1737360" cy="8001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2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84212" y="1409700"/>
            <a:ext cx="1737360" cy="8001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1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415212" y="1409700"/>
            <a:ext cx="1737360" cy="8001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4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171546" y="1409700"/>
            <a:ext cx="1737360" cy="8001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step 3</a:t>
            </a:r>
          </a:p>
        </p:txBody>
      </p:sp>
      <p:graphicFrame>
        <p:nvGraphicFramePr>
          <p:cNvPr id="1131522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34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with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5" name="Circular Arrow 4"/>
          <p:cNvSpPr/>
          <p:nvPr userDrawn="1"/>
        </p:nvSpPr>
        <p:spPr bwMode="auto">
          <a:xfrm>
            <a:off x="3046412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ircular Arrow 5"/>
          <p:cNvSpPr/>
          <p:nvPr userDrawn="1"/>
        </p:nvSpPr>
        <p:spPr bwMode="auto">
          <a:xfrm rot="5400000">
            <a:off x="3046412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ircular Arrow 6"/>
          <p:cNvSpPr/>
          <p:nvPr userDrawn="1"/>
        </p:nvSpPr>
        <p:spPr bwMode="auto">
          <a:xfrm rot="10800000">
            <a:off x="3046413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rgbClr val="D4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Circular Arrow 7"/>
          <p:cNvSpPr/>
          <p:nvPr userDrawn="1"/>
        </p:nvSpPr>
        <p:spPr bwMode="auto">
          <a:xfrm rot="16200000">
            <a:off x="3046413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rgbClr val="AA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 rot="2700000">
            <a:off x="5077037" y="2523118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 rot="18900000">
            <a:off x="3150975" y="2523117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 rot="2700000">
            <a:off x="3150975" y="4428119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 rot="18900000">
            <a:off x="5077037" y="4449181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 bwMode="auto">
          <a:xfrm>
            <a:off x="455612" y="12954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2" y="13107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4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Rounded Rectangle 15"/>
          <p:cNvSpPr/>
          <p:nvPr userDrawn="1"/>
        </p:nvSpPr>
        <p:spPr bwMode="auto">
          <a:xfrm>
            <a:off x="6619240" y="12954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631940" y="13107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1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Rounded Rectangle 17"/>
          <p:cNvSpPr/>
          <p:nvPr userDrawn="1"/>
        </p:nvSpPr>
        <p:spPr bwMode="auto">
          <a:xfrm>
            <a:off x="455612" y="41148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2" y="41301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3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Rounded Rectangle 19"/>
          <p:cNvSpPr/>
          <p:nvPr userDrawn="1"/>
        </p:nvSpPr>
        <p:spPr bwMode="auto">
          <a:xfrm>
            <a:off x="6619240" y="41148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31940" y="41301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2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1132546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58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cle withou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5" name="Circular Arrow 4"/>
          <p:cNvSpPr/>
          <p:nvPr userDrawn="1"/>
        </p:nvSpPr>
        <p:spPr bwMode="auto">
          <a:xfrm>
            <a:off x="3046412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ircular Arrow 5"/>
          <p:cNvSpPr/>
          <p:nvPr userDrawn="1"/>
        </p:nvSpPr>
        <p:spPr bwMode="auto">
          <a:xfrm rot="5400000">
            <a:off x="3046412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ircular Arrow 6"/>
          <p:cNvSpPr/>
          <p:nvPr userDrawn="1"/>
        </p:nvSpPr>
        <p:spPr bwMode="auto">
          <a:xfrm rot="10800000">
            <a:off x="3046413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Circular Arrow 7"/>
          <p:cNvSpPr/>
          <p:nvPr userDrawn="1"/>
        </p:nvSpPr>
        <p:spPr bwMode="auto">
          <a:xfrm rot="16200000">
            <a:off x="3046413" y="1752599"/>
            <a:ext cx="3810000" cy="3810000"/>
          </a:xfrm>
          <a:prstGeom prst="circularArrow">
            <a:avLst>
              <a:gd name="adj1" fmla="val 13145"/>
              <a:gd name="adj2" fmla="val 694608"/>
              <a:gd name="adj3" fmla="val 15503785"/>
              <a:gd name="adj4" fmla="val 10800000"/>
              <a:gd name="adj5" fmla="val 12264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 rot="2700000">
            <a:off x="5077037" y="2523118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 rot="18900000">
            <a:off x="3150975" y="2523117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 rot="2700000">
            <a:off x="3150975" y="4428119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 rot="18900000">
            <a:off x="5077037" y="4449181"/>
            <a:ext cx="1674812" cy="3429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Enter Text</a:t>
            </a:r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 bwMode="auto">
          <a:xfrm>
            <a:off x="455612" y="12954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2" y="13107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4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Rounded Rectangle 15"/>
          <p:cNvSpPr/>
          <p:nvPr userDrawn="1"/>
        </p:nvSpPr>
        <p:spPr bwMode="auto">
          <a:xfrm>
            <a:off x="6619240" y="12954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631940" y="13107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1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Rounded Rectangle 17"/>
          <p:cNvSpPr/>
          <p:nvPr userDrawn="1"/>
        </p:nvSpPr>
        <p:spPr bwMode="auto">
          <a:xfrm>
            <a:off x="455612" y="41148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2" y="41301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3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Rounded Rectangle 19"/>
          <p:cNvSpPr/>
          <p:nvPr userDrawn="1"/>
        </p:nvSpPr>
        <p:spPr bwMode="auto">
          <a:xfrm>
            <a:off x="6619240" y="4114800"/>
            <a:ext cx="2823210" cy="1905000"/>
          </a:xfrm>
          <a:prstGeom prst="roundRect">
            <a:avLst>
              <a:gd name="adj" fmla="val 3950"/>
            </a:avLst>
          </a:prstGeom>
          <a:solidFill>
            <a:srgbClr val="D8CBC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31940" y="4130186"/>
            <a:ext cx="2743200" cy="18288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step 2 and its sub-steps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1133570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83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003399"/>
              </a:buClr>
              <a:defRPr/>
            </a:lvl1pPr>
            <a:lvl2pPr>
              <a:buClr>
                <a:srgbClr val="003399"/>
              </a:buClr>
              <a:defRPr/>
            </a:lvl2pPr>
            <a:lvl3pPr>
              <a:buClr>
                <a:srgbClr val="003399"/>
              </a:buClr>
              <a:defRPr/>
            </a:lvl3pPr>
            <a:lvl4pPr>
              <a:buClr>
                <a:srgbClr val="003399"/>
              </a:buClr>
              <a:defRPr/>
            </a:lvl4pPr>
          </a:lstStyle>
          <a:p>
            <a:pPr lvl="0"/>
            <a:r>
              <a:rPr lang="en-US" dirty="0" smtClean="0"/>
              <a:t>Supporting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graphicFrame>
        <p:nvGraphicFramePr>
          <p:cNvPr id="1118210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21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1827213" y="1295400"/>
            <a:ext cx="6248400" cy="3962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graphicFrame>
        <p:nvGraphicFramePr>
          <p:cNvPr id="1134594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06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743200"/>
            <a:ext cx="6705600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219200"/>
            <a:ext cx="6705600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8020" name="Line 4"/>
          <p:cNvSpPr>
            <a:spLocks noChangeShapeType="1"/>
          </p:cNvSpPr>
          <p:nvPr/>
        </p:nvSpPr>
        <p:spPr bwMode="auto">
          <a:xfrm>
            <a:off x="1422400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509760" y="6492240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2B114154-8EFE-4493-ABC9-427AC67F52E5}" type="slidenum">
              <a:rPr lang="en-US" sz="1200"/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200" dirty="0"/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9509760" y="6492240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2B114154-8EFE-4493-ABC9-427AC67F52E5}" type="slidenum">
              <a:rPr lang="en-US" sz="1200"/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200" dirty="0"/>
          </a:p>
        </p:txBody>
      </p:sp>
      <p:graphicFrame>
        <p:nvGraphicFramePr>
          <p:cNvPr id="1119234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245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182880" y="649224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 Sigma Confidential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1120258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269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3" y="1381125"/>
            <a:ext cx="4305300" cy="4191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813" y="1381125"/>
            <a:ext cx="4305300" cy="4191000"/>
          </a:xfrm>
        </p:spPr>
        <p:txBody>
          <a:bodyPr/>
          <a:lstStyle>
            <a:lvl1pPr>
              <a:defRPr sz="1600"/>
            </a:lvl1pPr>
            <a:lvl2pPr>
              <a:defRPr lang="en-US" sz="14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en-US" sz="1300" baseline="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graphicFrame>
        <p:nvGraphicFramePr>
          <p:cNvPr id="1121282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293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71337"/>
            <a:ext cx="4375150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371337"/>
            <a:ext cx="4376737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8985250" cy="838200"/>
          </a:xfrm>
        </p:spPr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1122306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317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3330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341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Con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5378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37" r:id="rId3" imgW="971686" imgH="895238" progId="PBrush">
                  <p:embed/>
                </p:oleObj>
              </mc:Choice>
              <mc:Fallback>
                <p:oleObj r:id="rId3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What is the Key Takeaway from the Slide?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/>
        </p:nvGraphicFramePr>
        <p:xfrm>
          <a:off x="443967" y="1431572"/>
          <a:ext cx="4297680" cy="22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Company Facts</a:t>
                      </a:r>
                      <a:endParaRPr lang="en-US" sz="1400" dirty="0"/>
                    </a:p>
                  </a:txBody>
                  <a:tcPr anchor="ctr"/>
                </a:tc>
              </a:tr>
              <a:tr h="184248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 userDrawn="1"/>
        </p:nvGraphicFramePr>
        <p:xfrm>
          <a:off x="443967" y="3933472"/>
          <a:ext cx="4297680" cy="22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Company Performance</a:t>
                      </a:r>
                      <a:endParaRPr lang="en-US" sz="1400" dirty="0"/>
                    </a:p>
                  </a:txBody>
                  <a:tcPr anchor="ctr"/>
                </a:tc>
              </a:tr>
              <a:tr h="184248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816100"/>
            <a:ext cx="4297680" cy="18161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the company in terms of their business presence etc.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4318000"/>
            <a:ext cx="4297680" cy="18161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How has the company been performing?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/>
        </p:nvGraphicFramePr>
        <p:xfrm>
          <a:off x="5181067" y="1431572"/>
          <a:ext cx="4297680" cy="22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Market Situation</a:t>
                      </a:r>
                      <a:endParaRPr lang="en-US" sz="1400" dirty="0"/>
                    </a:p>
                  </a:txBody>
                  <a:tcPr anchor="ctr"/>
                </a:tc>
              </a:tr>
              <a:tr h="184248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5181067" y="3933472"/>
          <a:ext cx="4297680" cy="22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Imperatives</a:t>
                      </a:r>
                      <a:endParaRPr lang="en-US" sz="1400" dirty="0"/>
                    </a:p>
                  </a:txBody>
                  <a:tcPr anchor="ctr"/>
                </a:tc>
              </a:tr>
              <a:tr h="184248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181600" y="1816100"/>
            <a:ext cx="4297680" cy="18161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Describe the state of the market that the company is in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181600" y="4318000"/>
            <a:ext cx="4297680" cy="18161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According to the company, what are the key focus areas or strategies for the near and distant future?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Q Future St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MPDNA – What is the Key Takeaway from the Slide?</a:t>
            </a:r>
            <a:endParaRPr lang="en-US" dirty="0"/>
          </a:p>
        </p:txBody>
      </p:sp>
      <p:pic>
        <p:nvPicPr>
          <p:cNvPr id="3" name="Picture 4" descr="j0188453[1]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6800" y="3556001"/>
            <a:ext cx="2679700" cy="57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 userDrawn="1"/>
        </p:nvGraphicFramePr>
        <p:xfrm>
          <a:off x="443971" y="2155472"/>
          <a:ext cx="2794529" cy="3330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529"/>
              </a:tblGrid>
              <a:tr h="3668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Situation – Current</a:t>
                      </a:r>
                      <a:r>
                        <a:rPr lang="en-US" sz="1400" baseline="0" dirty="0" smtClean="0"/>
                        <a:t> State</a:t>
                      </a:r>
                      <a:endParaRPr lang="en-US" sz="1400" dirty="0"/>
                    </a:p>
                  </a:txBody>
                  <a:tcPr anchor="ctr"/>
                </a:tc>
              </a:tr>
              <a:tr h="2964127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2540000"/>
            <a:ext cx="2781300" cy="29337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What are the undisputed facts about the client and project?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/>
        </p:nvGraphicFramePr>
        <p:xfrm>
          <a:off x="6666971" y="2155472"/>
          <a:ext cx="2794529" cy="3330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529"/>
              </a:tblGrid>
              <a:tr h="3668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Desired Future State</a:t>
                      </a:r>
                      <a:endParaRPr lang="en-US" sz="1400" dirty="0"/>
                    </a:p>
                  </a:txBody>
                  <a:tcPr anchor="ctr"/>
                </a:tc>
              </a:tr>
              <a:tr h="2964127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667500" y="2540000"/>
            <a:ext cx="2781300" cy="29337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Where would the client like to be?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Right Arrow 9"/>
          <p:cNvSpPr/>
          <p:nvPr userDrawn="1"/>
        </p:nvSpPr>
        <p:spPr bwMode="auto">
          <a:xfrm>
            <a:off x="3291840" y="3251200"/>
            <a:ext cx="274320" cy="1188720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 userDrawn="1"/>
        </p:nvSpPr>
        <p:spPr bwMode="auto">
          <a:xfrm>
            <a:off x="6339840" y="3251200"/>
            <a:ext cx="274320" cy="1188720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/>
        </p:nvGraphicFramePr>
        <p:xfrm>
          <a:off x="3378200" y="1304572"/>
          <a:ext cx="3149599" cy="18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599"/>
              </a:tblGrid>
              <a:tr h="341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Complications – The Gap / Trigger</a:t>
                      </a:r>
                      <a:endParaRPr lang="en-US" sz="1400" dirty="0"/>
                    </a:p>
                  </a:txBody>
                  <a:tcPr anchor="ctr"/>
                </a:tc>
              </a:tr>
              <a:tr h="1490366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390900" y="1676400"/>
            <a:ext cx="3124200" cy="14478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 baseline="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Explain the cause of the gap between the current state and desired future state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Right Arrow 14"/>
          <p:cNvSpPr/>
          <p:nvPr userDrawn="1"/>
        </p:nvSpPr>
        <p:spPr bwMode="auto">
          <a:xfrm rot="5400000">
            <a:off x="4815840" y="2730500"/>
            <a:ext cx="274320" cy="118872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ight Arrow 15"/>
          <p:cNvSpPr/>
          <p:nvPr userDrawn="1"/>
        </p:nvSpPr>
        <p:spPr bwMode="auto">
          <a:xfrm rot="5400000">
            <a:off x="4815840" y="3746500"/>
            <a:ext cx="274320" cy="118872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 userDrawn="1"/>
        </p:nvGraphicFramePr>
        <p:xfrm>
          <a:off x="3378200" y="4530372"/>
          <a:ext cx="3149599" cy="18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599"/>
              </a:tblGrid>
              <a:tr h="341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Questions – which</a:t>
                      </a:r>
                      <a:r>
                        <a:rPr lang="en-US" sz="1400" baseline="0" dirty="0" smtClean="0"/>
                        <a:t> need answers</a:t>
                      </a:r>
                      <a:endParaRPr lang="en-US" sz="1400" dirty="0"/>
                    </a:p>
                  </a:txBody>
                  <a:tcPr anchor="ctr"/>
                </a:tc>
              </a:tr>
              <a:tr h="1490366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Webdings" pitchFamily="18" charset="2"/>
                        <a:buChar char="4"/>
                      </a:pPr>
                      <a:endParaRPr lang="en-US" sz="120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90900" y="4902200"/>
            <a:ext cx="3124200" cy="14478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</a:lstStyle>
          <a:p>
            <a:pPr lvl="0"/>
            <a:r>
              <a:rPr lang="en-US" dirty="0" smtClean="0"/>
              <a:t>What is the one key question that we should answer to get from current to desired future state?</a:t>
            </a:r>
          </a:p>
          <a:p>
            <a:pPr lvl="1"/>
            <a:r>
              <a:rPr lang="en-US" dirty="0" smtClean="0"/>
              <a:t>What questions will help me answer the one key question?</a:t>
            </a:r>
          </a:p>
        </p:txBody>
      </p:sp>
      <p:graphicFrame>
        <p:nvGraphicFramePr>
          <p:cNvPr id="1128450" name="Object 113"/>
          <p:cNvGraphicFramePr>
            <a:graphicFrameLocks noChangeAspect="1"/>
          </p:cNvGraphicFramePr>
          <p:nvPr/>
        </p:nvGraphicFramePr>
        <p:xfrm>
          <a:off x="9247188" y="76200"/>
          <a:ext cx="5937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62" r:id="rId4" imgW="971686" imgH="895238" progId="PBrush">
                  <p:embed/>
                </p:oleObj>
              </mc:Choice>
              <mc:Fallback>
                <p:oleObj r:id="rId4" imgW="971686" imgH="895238" progId="PBrush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188" y="76200"/>
                        <a:ext cx="5937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3" y="1381125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Supporting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endParaRPr lang="en-US" dirty="0" smtClean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985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What is the Key Takeaway from the Slide?</a:t>
            </a:r>
          </a:p>
        </p:txBody>
      </p:sp>
      <p:sp>
        <p:nvSpPr>
          <p:cNvPr id="597103" name="Rectangle 111"/>
          <p:cNvSpPr>
            <a:spLocks noChangeArrowheads="1"/>
          </p:cNvSpPr>
          <p:nvPr/>
        </p:nvSpPr>
        <p:spPr bwMode="auto">
          <a:xfrm>
            <a:off x="4437063" y="2957513"/>
            <a:ext cx="9902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507496" y="6492240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2B114154-8EFE-4493-ABC9-427AC67F52E5}" type="slidenum">
              <a:rPr lang="en-US" sz="1200"/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" y="649224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 Sigma Confidential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2" r:id="rId2"/>
    <p:sldLayoutId id="2147483761" r:id="rId3"/>
    <p:sldLayoutId id="2147483766" r:id="rId4"/>
    <p:sldLayoutId id="2147483763" r:id="rId5"/>
    <p:sldLayoutId id="2147483764" r:id="rId6"/>
    <p:sldLayoutId id="2147483765" r:id="rId7"/>
    <p:sldLayoutId id="2147483768" r:id="rId8"/>
    <p:sldLayoutId id="2147483769" r:id="rId9"/>
    <p:sldLayoutId id="2147483779" r:id="rId10"/>
    <p:sldLayoutId id="2147483780" r:id="rId11"/>
    <p:sldLayoutId id="2147483781" r:id="rId12"/>
    <p:sldLayoutId id="2147483776" r:id="rId13"/>
    <p:sldLayoutId id="2147483777" r:id="rId14"/>
    <p:sldLayoutId id="2147483770" r:id="rId15"/>
    <p:sldLayoutId id="2147483772" r:id="rId16"/>
    <p:sldLayoutId id="2147483771" r:id="rId17"/>
    <p:sldLayoutId id="2147483773" r:id="rId18"/>
    <p:sldLayoutId id="2147483774" r:id="rId19"/>
    <p:sldLayoutId id="2147483775" r:id="rId2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1" fontAlgn="base" hangingPunct="1">
        <a:spcBef>
          <a:spcPct val="100000"/>
        </a:spcBef>
        <a:spcAft>
          <a:spcPct val="0"/>
        </a:spcAft>
        <a:buClr>
          <a:srgbClr val="003399"/>
        </a:buClr>
        <a:buFont typeface="Webdings" pitchFamily="18" charset="2"/>
        <a:buChar char="4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03399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23888" indent="-160338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03399"/>
        </a:buClr>
        <a:buFont typeface="Arial" pitchFamily="34" charset="0"/>
        <a:buChar char="»"/>
        <a:defRPr sz="1300" baseline="0">
          <a:solidFill>
            <a:schemeClr val="tx1"/>
          </a:solidFill>
          <a:latin typeface="+mn-lt"/>
        </a:defRPr>
      </a:lvl3pPr>
      <a:lvl4pPr marL="855663" indent="-173038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03399"/>
        </a:buClr>
        <a:buFont typeface="Arial" pitchFamily="34" charset="0"/>
        <a:buChar char="•"/>
        <a:defRPr sz="1200">
          <a:solidFill>
            <a:schemeClr val="tx1"/>
          </a:solidFill>
          <a:latin typeface="+mn-lt"/>
        </a:defRPr>
      </a:lvl4pPr>
      <a:lvl5pPr marL="1030288" indent="-115888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pitchFamily="34" charset="0"/>
        <a:buChar char="»"/>
        <a:defRPr sz="1200" baseline="0">
          <a:solidFill>
            <a:schemeClr val="tx1"/>
          </a:solidFill>
          <a:latin typeface="+mn-lt"/>
        </a:defRPr>
      </a:lvl5pPr>
      <a:lvl6pPr marL="29749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drives spare part sales?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Storyboard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5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part type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605882">
            <a:off x="2807058" y="2951863"/>
            <a:ext cx="42672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Bar chart detailing Sales of each part type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025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region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605882">
            <a:off x="2807058" y="2951863"/>
            <a:ext cx="42672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Bar chart detailing Sales by region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19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methodology explained…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9605882">
            <a:off x="2807058" y="2951863"/>
            <a:ext cx="42672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Chevron detailing the project steps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7734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Whirlpool would like to understand the drivers of spare part sales for category xxx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map…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989012" y="2971800"/>
            <a:ext cx="2514600" cy="1143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drives spare part sales?</a:t>
            </a:r>
            <a:endPara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418012" y="1066800"/>
            <a:ext cx="4572000" cy="8382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18012" y="2197100"/>
            <a:ext cx="4572000" cy="8382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441824" y="3429000"/>
            <a:ext cx="4572000" cy="8382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429124" y="4572000"/>
            <a:ext cx="4572000" cy="8382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8012" y="5715000"/>
            <a:ext cx="4572000" cy="838200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234950" marR="0" indent="-23495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 typeface="Webdings" pitchFamily="18" charset="2"/>
              <a:buChar char="4"/>
              <a:tabLst/>
            </a:pPr>
            <a:endParaRPr lang="en-US" sz="1600" b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1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Matrix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9605882">
            <a:off x="2665412" y="2977263"/>
            <a:ext cx="42672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Insert Hypothesis Matrix Table Here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214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drivers of spare part sales are X1, X2 and X3</a:t>
            </a:r>
          </a:p>
          <a:p>
            <a:pPr lvl="1"/>
            <a:r>
              <a:rPr lang="en-US" dirty="0" smtClean="0"/>
              <a:t>This is consistent across all regions/geographies except A1 and A2</a:t>
            </a:r>
          </a:p>
          <a:p>
            <a:pPr lvl="1"/>
            <a:r>
              <a:rPr lang="en-US" dirty="0" smtClean="0"/>
              <a:t>In A1, the biggest drivers are X4 and X5</a:t>
            </a:r>
          </a:p>
          <a:p>
            <a:pPr lvl="1"/>
            <a:r>
              <a:rPr lang="en-US" dirty="0" smtClean="0"/>
              <a:t>In A2, the drivers are X1 and X4</a:t>
            </a:r>
          </a:p>
          <a:p>
            <a:r>
              <a:rPr lang="en-US" dirty="0" smtClean="0"/>
              <a:t>In regions with hard water, spare parts related to plumbing seem to sell XX% higher than the rest of the country</a:t>
            </a:r>
          </a:p>
          <a:p>
            <a:r>
              <a:rPr lang="en-US" dirty="0" smtClean="0"/>
              <a:t>Factors like XX, YY which were expected to be major drivers turned out to not have much effect on sales</a:t>
            </a:r>
          </a:p>
          <a:p>
            <a:pPr lvl="1"/>
            <a:r>
              <a:rPr lang="en-US" dirty="0" smtClean="0"/>
              <a:t>This could be due to…</a:t>
            </a:r>
          </a:p>
          <a:p>
            <a:pPr lvl="1"/>
            <a:r>
              <a:rPr lang="en-US" dirty="0" smtClean="0"/>
              <a:t>This explains…</a:t>
            </a:r>
          </a:p>
          <a:p>
            <a:pPr lvl="1"/>
            <a:r>
              <a:rPr lang="en-US" dirty="0" smtClean="0"/>
              <a:t>This can be further corroborated by the fact that…</a:t>
            </a:r>
            <a:endParaRPr lang="en-US" dirty="0"/>
          </a:p>
          <a:p>
            <a:r>
              <a:rPr lang="en-US" dirty="0" smtClean="0"/>
              <a:t>We recommend additional deep-dives into…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4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drivers for region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Insight 1</a:t>
            </a:r>
          </a:p>
          <a:p>
            <a:r>
              <a:rPr lang="en-US" dirty="0" smtClean="0"/>
              <a:t>Insight 2</a:t>
            </a:r>
          </a:p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605882">
            <a:off x="228958" y="3105751"/>
            <a:ext cx="4267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Waterfall chart detailing drivers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3340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drivers for region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Insight 1</a:t>
            </a:r>
          </a:p>
          <a:p>
            <a:r>
              <a:rPr lang="en-US" dirty="0" smtClean="0"/>
              <a:t>Insight 2</a:t>
            </a:r>
          </a:p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605882">
            <a:off x="228958" y="3105751"/>
            <a:ext cx="4267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Waterfall chart detailing drivers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130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drivers for region 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Insight 1</a:t>
            </a:r>
          </a:p>
          <a:p>
            <a:r>
              <a:rPr lang="en-US" dirty="0" smtClean="0"/>
              <a:t>Insight 2</a:t>
            </a:r>
          </a:p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605882">
            <a:off x="228958" y="3105751"/>
            <a:ext cx="4267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Waterfall chart detailing drivers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573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455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7">
      <a:dk1>
        <a:srgbClr val="000000"/>
      </a:dk1>
      <a:lt1>
        <a:sysClr val="window" lastClr="FFFFFF"/>
      </a:lt1>
      <a:dk2>
        <a:srgbClr val="FF0000"/>
      </a:dk2>
      <a:lt2>
        <a:srgbClr val="00FF00"/>
      </a:lt2>
      <a:accent1>
        <a:srgbClr val="800000"/>
      </a:accent1>
      <a:accent2>
        <a:srgbClr val="006666"/>
      </a:accent2>
      <a:accent3>
        <a:srgbClr val="E2E1C0"/>
      </a:accent3>
      <a:accent4>
        <a:srgbClr val="0000FF"/>
      </a:accent4>
      <a:accent5>
        <a:srgbClr val="B69404"/>
      </a:accent5>
      <a:accent6>
        <a:srgbClr val="FFFF00"/>
      </a:accent6>
      <a:hlink>
        <a:srgbClr val="0000FF"/>
      </a:hlink>
      <a:folHlink>
        <a:srgbClr val="800080"/>
      </a:folHlink>
    </a:clrScheme>
    <a:fontScheme name="Global Sourcing KickoffSection 4-Project Approach v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none" lIns="45720" tIns="45720" rIns="45720" bIns="45720" numCol="1" rtlCol="0" anchor="ctr" anchorCtr="0" compatLnSpc="1">
        <a:prstTxWarp prst="textNoShape">
          <a:avLst/>
        </a:prstTxWarp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100000"/>
          </a:spcBef>
          <a:spcAft>
            <a:spcPct val="0"/>
          </a:spcAft>
          <a:buClrTx/>
          <a:buSzTx/>
          <a:buFont typeface="Webdings" pitchFamily="18" charset="2"/>
          <a:buChar char="4"/>
          <a:tabLst/>
          <a:defRPr sz="1600" b="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50">
          <a:fgClr>
            <a:schemeClr val="hlink"/>
          </a:fgClr>
          <a:bgClr>
            <a:srgbClr val="FFFFFF"/>
          </a:bgClr>
        </a:patt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234950" marR="0" indent="-23495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>
            <a:srgbClr val="0B1F65"/>
          </a:buClr>
          <a:buSzTx/>
          <a:buFont typeface="Webdings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Global Sourcing KickoffSection 4-Project Approach v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Sourcing KickoffSection 4-Project Approach v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ourcing KickoffSection 4-Project Approach v5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Pages>8</Pages>
  <Words>237</Words>
  <Application>Microsoft Office PowerPoint</Application>
  <PresentationFormat>Custom</PresentationFormat>
  <Paragraphs>53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What drives spare part sales?</vt:lpstr>
      <vt:lpstr>Whirlpool would like to understand the drivers of spare part sales for category xxx</vt:lpstr>
      <vt:lpstr>Factor map…</vt:lpstr>
      <vt:lpstr>Hypothesis Matrix</vt:lpstr>
      <vt:lpstr>Executive Summary</vt:lpstr>
      <vt:lpstr>Major drivers for region 1</vt:lpstr>
      <vt:lpstr>Major drivers for region 2</vt:lpstr>
      <vt:lpstr>Major drivers for region 3</vt:lpstr>
      <vt:lpstr>Appendix</vt:lpstr>
      <vt:lpstr>Sales by part type</vt:lpstr>
      <vt:lpstr>Sales by region</vt:lpstr>
      <vt:lpstr>Modeling methodology explained…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drives spare part sales?</dc:title>
  <dc:creator>Goutham Ekollu</dc:creator>
  <cp:lastModifiedBy>Goutham Ekollu</cp:lastModifiedBy>
  <cp:revision>2</cp:revision>
  <cp:lastPrinted>2001-09-28T15:01:44Z</cp:lastPrinted>
  <dcterms:created xsi:type="dcterms:W3CDTF">2012-09-23T12:24:51Z</dcterms:created>
  <dcterms:modified xsi:type="dcterms:W3CDTF">2012-09-23T12:39:44Z</dcterms:modified>
</cp:coreProperties>
</file>