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48" r:id="rId2"/>
    <p:sldMasterId id="2147483669" r:id="rId3"/>
    <p:sldMasterId id="2147483680" r:id="rId4"/>
  </p:sldMasterIdLst>
  <p:notesMasterIdLst>
    <p:notesMasterId r:id="rId14"/>
  </p:notesMasterIdLst>
  <p:handoutMasterIdLst>
    <p:handoutMasterId r:id="rId15"/>
  </p:handoutMasterIdLst>
  <p:sldIdLst>
    <p:sldId id="351" r:id="rId5"/>
    <p:sldId id="364" r:id="rId6"/>
    <p:sldId id="773" r:id="rId7"/>
    <p:sldId id="369" r:id="rId8"/>
    <p:sldId id="774" r:id="rId9"/>
    <p:sldId id="769" r:id="rId10"/>
    <p:sldId id="761" r:id="rId11"/>
    <p:sldId id="776" r:id="rId12"/>
    <p:sldId id="77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  <a:srgbClr val="800000"/>
    <a:srgbClr val="993232"/>
    <a:srgbClr val="A9A176"/>
    <a:srgbClr val="328484"/>
    <a:srgbClr val="FF9B9B"/>
    <a:srgbClr val="006666"/>
    <a:srgbClr val="E2E2C0"/>
    <a:srgbClr val="CAC498"/>
    <a:srgbClr val="CB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2" autoAdjust="0"/>
    <p:restoredTop sz="94434" autoAdjust="0"/>
  </p:normalViewPr>
  <p:slideViewPr>
    <p:cSldViewPr>
      <p:cViewPr varScale="1">
        <p:scale>
          <a:sx n="114" d="100"/>
          <a:sy n="114" d="100"/>
        </p:scale>
        <p:origin x="1056" y="96"/>
      </p:cViewPr>
      <p:guideLst>
        <p:guide orient="horz" pos="16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1920" y="72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32744-F906-48BA-87EE-9B321CA99779}" type="datetimeFigureOut">
              <a:rPr lang="en-AU" smtClean="0"/>
              <a:t>5/12/2018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85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F6EB8-1456-42B0-9DEB-B9FFC078DDFB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DF3F0-98DB-4127-A6E4-C5B2BED85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2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0496" y="1657350"/>
            <a:ext cx="8153400" cy="12192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600"/>
              </a:lnSpc>
              <a:spcBef>
                <a:spcPts val="0"/>
              </a:spcBef>
              <a:buFontTx/>
              <a:buNone/>
              <a:defRPr sz="3600" baseline="0">
                <a:solidFill>
                  <a:srgbClr val="E2E1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194996" y="2911494"/>
            <a:ext cx="4724400" cy="609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E2E1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194996" y="3720574"/>
            <a:ext cx="4724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200" baseline="0">
                <a:solidFill>
                  <a:srgbClr val="E2E1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Miscellaneous (date, </a:t>
            </a:r>
            <a:r>
              <a:rPr lang="en-US" dirty="0" err="1"/>
              <a:t>url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83619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28750"/>
            <a:ext cx="82296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buNone/>
              <a:defRPr spc="-100" baseline="0">
                <a:solidFill>
                  <a:srgbClr val="E2E1C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Transition Slide Header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6329" y="2343150"/>
            <a:ext cx="82296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i="0" spc="-100" baseline="0">
                <a:solidFill>
                  <a:srgbClr val="E2E1C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Slide sub-header</a:t>
            </a:r>
          </a:p>
        </p:txBody>
      </p:sp>
    </p:spTree>
    <p:extLst>
      <p:ext uri="{BB962C8B-B14F-4D97-AF65-F5344CB8AC3E}">
        <p14:creationId xmlns:p14="http://schemas.microsoft.com/office/powerpoint/2010/main" val="36459732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04950"/>
            <a:ext cx="8229600" cy="2667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spcBef>
                <a:spcPts val="0"/>
              </a:spcBef>
              <a:buNone/>
              <a:defRPr sz="2000">
                <a:solidFill>
                  <a:srgbClr val="E2E1C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Agenda Item 1</a:t>
            </a:r>
            <a:br>
              <a:rPr lang="en-US" dirty="0"/>
            </a:br>
            <a:r>
              <a:rPr lang="en-US" dirty="0"/>
              <a:t>◦</a:t>
            </a:r>
            <a:br>
              <a:rPr lang="en-US" dirty="0"/>
            </a:br>
            <a:r>
              <a:rPr lang="en-US" dirty="0"/>
              <a:t>Agenda Item 2</a:t>
            </a:r>
            <a:br>
              <a:rPr lang="en-US" dirty="0"/>
            </a:br>
            <a:r>
              <a:rPr lang="en-US" dirty="0"/>
              <a:t>◦</a:t>
            </a:r>
            <a:br>
              <a:rPr lang="en-US" dirty="0"/>
            </a:br>
            <a:r>
              <a:rPr lang="en-US" dirty="0"/>
              <a:t>Agenda Item 3</a:t>
            </a:r>
            <a:br>
              <a:rPr lang="en-US" dirty="0"/>
            </a:br>
            <a:r>
              <a:rPr lang="en-US" dirty="0"/>
              <a:t>◦</a:t>
            </a:r>
            <a:br>
              <a:rPr lang="en-US" dirty="0"/>
            </a:br>
            <a:r>
              <a:rPr lang="en-US" dirty="0"/>
              <a:t>Agenda Item 4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42950"/>
            <a:ext cx="82296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-100" baseline="0">
                <a:solidFill>
                  <a:srgbClr val="E2E1C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Agenda Slide Header</a:t>
            </a:r>
          </a:p>
        </p:txBody>
      </p:sp>
    </p:spTree>
    <p:extLst>
      <p:ext uri="{BB962C8B-B14F-4D97-AF65-F5344CB8AC3E}">
        <p14:creationId xmlns:p14="http://schemas.microsoft.com/office/powerpoint/2010/main" val="21166077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28750"/>
            <a:ext cx="82296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buNone/>
              <a:defRPr spc="-100" baseline="0">
                <a:solidFill>
                  <a:srgbClr val="E2E1C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Transition Slide Header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6329" y="2343150"/>
            <a:ext cx="82296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i="0" spc="-100" baseline="0">
                <a:solidFill>
                  <a:srgbClr val="E2E1C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Slide sub-header</a:t>
            </a:r>
          </a:p>
        </p:txBody>
      </p:sp>
    </p:spTree>
    <p:extLst>
      <p:ext uri="{BB962C8B-B14F-4D97-AF65-F5344CB8AC3E}">
        <p14:creationId xmlns:p14="http://schemas.microsoft.com/office/powerpoint/2010/main" val="35896348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57350"/>
            <a:ext cx="8229600" cy="10668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600"/>
              </a:lnSpc>
              <a:spcBef>
                <a:spcPts val="0"/>
              </a:spcBef>
              <a:buFontTx/>
              <a:buNone/>
              <a:defRPr sz="4400" baseline="0">
                <a:solidFill>
                  <a:srgbClr val="E2E1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Thank You Message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46272" y="3068042"/>
            <a:ext cx="54102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E2E1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603" y="3539750"/>
            <a:ext cx="343423" cy="372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603" y="2806174"/>
            <a:ext cx="290652" cy="37204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90482" y="3808298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E2E1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@MuSigmaInc</a:t>
            </a:r>
          </a:p>
        </p:txBody>
      </p:sp>
    </p:spTree>
    <p:extLst>
      <p:ext uri="{BB962C8B-B14F-4D97-AF65-F5344CB8AC3E}">
        <p14:creationId xmlns:p14="http://schemas.microsoft.com/office/powerpoint/2010/main" val="32060244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04950"/>
            <a:ext cx="8229600" cy="2667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spcBef>
                <a:spcPts val="0"/>
              </a:spcBef>
              <a:buNone/>
              <a:defRPr sz="2000">
                <a:solidFill>
                  <a:srgbClr val="E2E1C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Agenda Item 1</a:t>
            </a:r>
            <a:br>
              <a:rPr lang="en-US" dirty="0"/>
            </a:br>
            <a:r>
              <a:rPr lang="en-US" dirty="0"/>
              <a:t>◦</a:t>
            </a:r>
            <a:br>
              <a:rPr lang="en-US" dirty="0"/>
            </a:br>
            <a:r>
              <a:rPr lang="en-US" dirty="0"/>
              <a:t>Agenda Item 2</a:t>
            </a:r>
            <a:br>
              <a:rPr lang="en-US" dirty="0"/>
            </a:br>
            <a:r>
              <a:rPr lang="en-US" dirty="0"/>
              <a:t>◦</a:t>
            </a:r>
            <a:br>
              <a:rPr lang="en-US" dirty="0"/>
            </a:br>
            <a:r>
              <a:rPr lang="en-US" dirty="0"/>
              <a:t>Agenda Item 3</a:t>
            </a:r>
            <a:br>
              <a:rPr lang="en-US" dirty="0"/>
            </a:br>
            <a:r>
              <a:rPr lang="en-US" dirty="0"/>
              <a:t>◦</a:t>
            </a:r>
            <a:br>
              <a:rPr lang="en-US" dirty="0"/>
            </a:br>
            <a:r>
              <a:rPr lang="en-US" dirty="0"/>
              <a:t>Agenda Item 4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42950"/>
            <a:ext cx="82296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-100" baseline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Agenda Slide Header</a:t>
            </a:r>
          </a:p>
        </p:txBody>
      </p:sp>
    </p:spTree>
    <p:extLst>
      <p:ext uri="{BB962C8B-B14F-4D97-AF65-F5344CB8AC3E}">
        <p14:creationId xmlns:p14="http://schemas.microsoft.com/office/powerpoint/2010/main" val="104114845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sub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819150"/>
            <a:ext cx="8229600" cy="3505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aseline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40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First level 1</a:t>
            </a:r>
          </a:p>
          <a:p>
            <a:pPr lvl="1"/>
            <a:r>
              <a:rPr lang="en-US" dirty="0"/>
              <a:t>Text second level 1</a:t>
            </a:r>
          </a:p>
          <a:p>
            <a:pPr lvl="1"/>
            <a:r>
              <a:rPr lang="en-US" dirty="0"/>
              <a:t>Text second level 2</a:t>
            </a:r>
          </a:p>
          <a:p>
            <a:pPr lvl="0"/>
            <a:r>
              <a:rPr lang="en-US" dirty="0"/>
              <a:t>Text First level 2</a:t>
            </a:r>
          </a:p>
          <a:p>
            <a:pPr lvl="1"/>
            <a:r>
              <a:rPr lang="en-US" dirty="0"/>
              <a:t>Text second level 1</a:t>
            </a:r>
          </a:p>
          <a:p>
            <a:pPr lvl="1"/>
            <a:r>
              <a:rPr lang="en-US" dirty="0"/>
              <a:t>Text second level 2</a:t>
            </a:r>
          </a:p>
          <a:p>
            <a:pPr lvl="1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3350"/>
            <a:ext cx="82296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spc="-100" baseline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What is the key takeaway from the slide?</a:t>
            </a:r>
          </a:p>
        </p:txBody>
      </p:sp>
    </p:spTree>
    <p:extLst>
      <p:ext uri="{BB962C8B-B14F-4D97-AF65-F5344CB8AC3E}">
        <p14:creationId xmlns:p14="http://schemas.microsoft.com/office/powerpoint/2010/main" val="4734271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895350"/>
            <a:ext cx="3962400" cy="342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en-US" sz="1800" kern="1200" baseline="0" dirty="0">
                <a:solidFill>
                  <a:srgbClr val="0066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800100" indent="-342900">
              <a:spcBef>
                <a:spcPts val="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00666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marL="342900" lvl="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Column Text Header 1</a:t>
            </a:r>
          </a:p>
          <a:p>
            <a:pPr marL="742950" lvl="1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dirty="0"/>
              <a:t>Text first level 1</a:t>
            </a:r>
          </a:p>
          <a:p>
            <a:pPr marL="742950" lvl="1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dirty="0"/>
              <a:t>Text first level 2</a:t>
            </a:r>
          </a:p>
          <a:p>
            <a:pPr lvl="1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895350"/>
            <a:ext cx="3962400" cy="342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en-US" sz="1800" kern="1200" baseline="0" dirty="0">
                <a:solidFill>
                  <a:srgbClr val="0066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800100" indent="-342900">
              <a:spcBef>
                <a:spcPts val="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00666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marL="342900" lvl="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Column Text Header 2</a:t>
            </a:r>
          </a:p>
          <a:p>
            <a:pPr marL="742950" lvl="1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dirty="0"/>
              <a:t>Text first level 1</a:t>
            </a:r>
          </a:p>
          <a:p>
            <a:pPr marL="742950" lvl="1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dirty="0"/>
              <a:t>Text first level 2</a:t>
            </a:r>
          </a:p>
          <a:p>
            <a:pPr lvl="1"/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3350"/>
            <a:ext cx="82296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spc="-100" baseline="0">
                <a:solidFill>
                  <a:srgbClr val="8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What is the key takeaway from the slide?</a:t>
            </a:r>
          </a:p>
        </p:txBody>
      </p:sp>
    </p:spTree>
    <p:extLst>
      <p:ext uri="{BB962C8B-B14F-4D97-AF65-F5344CB8AC3E}">
        <p14:creationId xmlns:p14="http://schemas.microsoft.com/office/powerpoint/2010/main" val="24574404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spc="-100" baseline="0">
                <a:solidFill>
                  <a:srgbClr val="8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What is the key takeaway from the slide?</a:t>
            </a:r>
          </a:p>
        </p:txBody>
      </p:sp>
    </p:spTree>
    <p:extLst>
      <p:ext uri="{BB962C8B-B14F-4D97-AF65-F5344CB8AC3E}">
        <p14:creationId xmlns:p14="http://schemas.microsoft.com/office/powerpoint/2010/main" val="41947590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6709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28750"/>
            <a:ext cx="82296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buNone/>
              <a:defRPr spc="-100" baseline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Transition Slide Header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6329" y="2343150"/>
            <a:ext cx="82296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i="0" spc="-100" baseline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Slide sub-header</a:t>
            </a:r>
          </a:p>
        </p:txBody>
      </p:sp>
    </p:spTree>
    <p:extLst>
      <p:ext uri="{BB962C8B-B14F-4D97-AF65-F5344CB8AC3E}">
        <p14:creationId xmlns:p14="http://schemas.microsoft.com/office/powerpoint/2010/main" val="1453144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04950"/>
            <a:ext cx="8229600" cy="2667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spcBef>
                <a:spcPts val="0"/>
              </a:spcBef>
              <a:buNone/>
              <a:defRPr sz="2000">
                <a:solidFill>
                  <a:srgbClr val="E2E1C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Agenda Item 1</a:t>
            </a:r>
            <a:br>
              <a:rPr lang="en-US" dirty="0"/>
            </a:br>
            <a:r>
              <a:rPr lang="en-US" dirty="0"/>
              <a:t>◦</a:t>
            </a:r>
            <a:br>
              <a:rPr lang="en-US" dirty="0"/>
            </a:br>
            <a:r>
              <a:rPr lang="en-US" dirty="0"/>
              <a:t>Agenda Item 2</a:t>
            </a:r>
            <a:br>
              <a:rPr lang="en-US" dirty="0"/>
            </a:br>
            <a:r>
              <a:rPr lang="en-US" dirty="0"/>
              <a:t>◦</a:t>
            </a:r>
            <a:br>
              <a:rPr lang="en-US" dirty="0"/>
            </a:br>
            <a:r>
              <a:rPr lang="en-US" dirty="0"/>
              <a:t>Agenda Item 3</a:t>
            </a:r>
            <a:br>
              <a:rPr lang="en-US" dirty="0"/>
            </a:br>
            <a:r>
              <a:rPr lang="en-US" dirty="0"/>
              <a:t>◦</a:t>
            </a:r>
            <a:br>
              <a:rPr lang="en-US" dirty="0"/>
            </a:br>
            <a:r>
              <a:rPr lang="en-US" dirty="0"/>
              <a:t>Agenda Item 4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42950"/>
            <a:ext cx="82296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-100" baseline="0">
                <a:solidFill>
                  <a:srgbClr val="E2E1C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Agenda Slide Header</a:t>
            </a:r>
          </a:p>
        </p:txBody>
      </p:sp>
    </p:spTree>
    <p:extLst>
      <p:ext uri="{BB962C8B-B14F-4D97-AF65-F5344CB8AC3E}">
        <p14:creationId xmlns:p14="http://schemas.microsoft.com/office/powerpoint/2010/main" val="35320669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643" y="4258143"/>
            <a:ext cx="626714" cy="8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7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497" y="4476750"/>
            <a:ext cx="525262" cy="47034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732941" y="4938758"/>
            <a:ext cx="188705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600" dirty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© </a:t>
            </a:r>
            <a:r>
              <a:rPr lang="en-US" sz="550" dirty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2018</a:t>
            </a:r>
            <a:r>
              <a:rPr lang="en-US" sz="600" dirty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Mu Sigma   |    </a:t>
            </a:r>
            <a:fld id="{F27D732B-E941-42A7-8556-E9F83371A585}" type="slidenum">
              <a:rPr lang="en-US" sz="550" smtClean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r>
              <a:rPr lang="en-US" sz="600" dirty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|  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324643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49" r:id="rId2"/>
    <p:sldLayoutId id="2147483652" r:id="rId3"/>
    <p:sldLayoutId id="2147483654" r:id="rId4"/>
    <p:sldLayoutId id="2147483655" r:id="rId5"/>
    <p:sldLayoutId id="2147483692" r:id="rId6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57600" y="4933950"/>
            <a:ext cx="20377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600" dirty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© </a:t>
            </a:r>
            <a:r>
              <a:rPr lang="en-US" sz="550" dirty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</a:t>
            </a:r>
            <a:r>
              <a:rPr lang="en-US" sz="600" dirty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Mu Sigma   |    </a:t>
            </a:r>
            <a:fld id="{F27D732B-E941-42A7-8556-E9F83371A585}" type="slidenum">
              <a:rPr lang="en-US" sz="550" smtClean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r>
              <a:rPr lang="en-US" sz="600" dirty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|   Reproduction Prohibited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498" y="4487355"/>
            <a:ext cx="525262" cy="4703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497" y="4476750"/>
            <a:ext cx="525262" cy="47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1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57600" y="4933950"/>
            <a:ext cx="20377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600" dirty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© </a:t>
            </a:r>
            <a:r>
              <a:rPr lang="en-US" sz="550" dirty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</a:t>
            </a:r>
            <a:r>
              <a:rPr lang="en-US" sz="600" dirty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Mu Sigma   |    </a:t>
            </a:r>
            <a:fld id="{F27D732B-E941-42A7-8556-E9F83371A585}" type="slidenum">
              <a:rPr lang="en-US" sz="550" smtClean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r>
              <a:rPr lang="en-US" sz="600" dirty="0">
                <a:solidFill>
                  <a:srgbClr val="E2E1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|   Reproduction Prohibited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498" y="4487355"/>
            <a:ext cx="525262" cy="470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497" y="4476750"/>
            <a:ext cx="525262" cy="47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2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oc.mu-sigma.com/search/app/tree/Foundation?highlightId=59014fde-b1ee-4f78-942b-dc2205c4e0a9&amp;expanded=false" TargetMode="External"/><Relationship Id="rId3" Type="http://schemas.openxmlformats.org/officeDocument/2006/relationships/hyperlink" Target="https://ird.mu-sigma.com/muops-ai/home" TargetMode="External"/><Relationship Id="rId7" Type="http://schemas.openxmlformats.org/officeDocument/2006/relationships/hyperlink" Target="https://ird.mu-sigma.com/muops-ai/" TargetMode="External"/><Relationship Id="rId2" Type="http://schemas.openxmlformats.org/officeDocument/2006/relationships/hyperlink" Target="https://ird.mu-sigma.com/realtime-seri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abs.mu-sigma.com/realtime-series/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eoc.mu-sigma.com/search/app/tree/Foundation?highlightId=198b294d-0aba-4e8f-bab0-d98c39793bb4&amp;expanded=fal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abs.mu-sigma.com/realtime-series/" TargetMode="External"/><Relationship Id="rId2" Type="http://schemas.openxmlformats.org/officeDocument/2006/relationships/hyperlink" Target="https://ird.mu-sigma.com/muops-ai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0" y="1622406"/>
            <a:ext cx="8153400" cy="1219200"/>
          </a:xfrm>
        </p:spPr>
        <p:txBody>
          <a:bodyPr/>
          <a:lstStyle/>
          <a:p>
            <a:r>
              <a:rPr lang="en-US" sz="4000" dirty="0"/>
              <a:t>BSH Chat on Model Management</a:t>
            </a:r>
          </a:p>
          <a:p>
            <a:r>
              <a:rPr lang="en-US" sz="4000" dirty="0" err="1"/>
              <a:t>muOPS</a:t>
            </a:r>
            <a:r>
              <a:rPr lang="en-US" sz="4000" dirty="0"/>
              <a:t>-AI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022979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D22B00-AFE7-1546-AC89-CD41400CB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09650"/>
            <a:ext cx="8229600" cy="2933700"/>
          </a:xfrm>
        </p:spPr>
        <p:txBody>
          <a:bodyPr/>
          <a:lstStyle/>
          <a:p>
            <a:pPr marL="514350" indent="-514350" algn="l">
              <a:buAutoNum type="romanUcPeriod"/>
            </a:pPr>
            <a:r>
              <a:rPr lang="en-US" dirty="0">
                <a:solidFill>
                  <a:schemeClr val="accent1"/>
                </a:solidFill>
                <a:ea typeface="AppleGothic" pitchFamily="2" charset="-127"/>
              </a:rPr>
              <a:t>Why Deploying Intelligence is Important</a:t>
            </a:r>
          </a:p>
          <a:p>
            <a:pPr marL="514350" indent="-514350" algn="l">
              <a:buAutoNum type="romanUcPeriod"/>
            </a:pPr>
            <a:endParaRPr lang="en-US" dirty="0">
              <a:ea typeface="AppleGothic" pitchFamily="2" charset="-127"/>
            </a:endParaRPr>
          </a:p>
          <a:p>
            <a:pPr marL="514350" indent="-514350" algn="l">
              <a:buAutoNum type="romanUcPeriod"/>
            </a:pPr>
            <a:r>
              <a:rPr lang="en-US" dirty="0" err="1">
                <a:solidFill>
                  <a:schemeClr val="accent1"/>
                </a:solidFill>
                <a:ea typeface="AppleGothic" pitchFamily="2" charset="-127"/>
              </a:rPr>
              <a:t>muOPS</a:t>
            </a:r>
            <a:r>
              <a:rPr lang="en-US" dirty="0">
                <a:solidFill>
                  <a:schemeClr val="accent1"/>
                </a:solidFill>
                <a:ea typeface="AppleGothic" pitchFamily="2" charset="-127"/>
              </a:rPr>
              <a:t>-AI Offering (Beta) </a:t>
            </a:r>
          </a:p>
          <a:p>
            <a:pPr algn="l"/>
            <a:endParaRPr lang="en-US" b="1" dirty="0">
              <a:solidFill>
                <a:schemeClr val="accent1"/>
              </a:solidFill>
              <a:ea typeface="AppleGothic" pitchFamily="2" charset="-127"/>
            </a:endParaRPr>
          </a:p>
          <a:p>
            <a:pPr algn="l"/>
            <a:r>
              <a:rPr lang="en-US" b="1" dirty="0">
                <a:solidFill>
                  <a:schemeClr val="tx2"/>
                </a:solidFill>
                <a:ea typeface="AppleGothic" pitchFamily="2" charset="-127"/>
              </a:rPr>
              <a:t>Asks:  </a:t>
            </a:r>
          </a:p>
          <a:p>
            <a:pPr algn="l"/>
            <a:endParaRPr lang="en-US" b="1" dirty="0">
              <a:solidFill>
                <a:schemeClr val="tx2"/>
              </a:solidFill>
              <a:ea typeface="AppleGothic" pitchFamily="2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a typeface="AppleGothic" pitchFamily="2" charset="-127"/>
              </a:rPr>
              <a:t>If you see an opportunity for a Model Ops program - we have an offering - lets get involved at a minimum as a trusted partner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ea typeface="AppleGothic" pitchFamily="2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a typeface="AppleGothic" pitchFamily="2" charset="-127"/>
              </a:rPr>
              <a:t>Joint development of </a:t>
            </a:r>
            <a:r>
              <a:rPr lang="en-US" dirty="0" err="1">
                <a:solidFill>
                  <a:schemeClr val="tx2"/>
                </a:solidFill>
                <a:ea typeface="AppleGothic" pitchFamily="2" charset="-127"/>
              </a:rPr>
              <a:t>muOPS</a:t>
            </a:r>
            <a:r>
              <a:rPr lang="en-US" dirty="0">
                <a:solidFill>
                  <a:schemeClr val="tx2"/>
                </a:solidFill>
                <a:ea typeface="AppleGothic" pitchFamily="2" charset="-127"/>
              </a:rPr>
              <a:t>-AI is possible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E21A7-6665-3441-AC98-48D7C1E7BA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59862"/>
            <a:ext cx="8229600" cy="754380"/>
          </a:xfrm>
        </p:spPr>
        <p:txBody>
          <a:bodyPr/>
          <a:lstStyle/>
          <a:p>
            <a:r>
              <a:rPr lang="en-US" b="1" dirty="0">
                <a:ea typeface="AppleGothic" pitchFamily="2" charset="-127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514478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18D1D-298C-484C-A122-EC782F3712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100" y="285750"/>
            <a:ext cx="8229600" cy="685800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Why is this important? </a:t>
            </a:r>
          </a:p>
          <a:p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Algo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Wars </a:t>
            </a:r>
            <a:r>
              <a:rPr lang="en-US" sz="2800" dirty="0"/>
              <a:t>are Coming to your Industry</a:t>
            </a:r>
          </a:p>
          <a:p>
            <a:r>
              <a:rPr lang="en-US" dirty="0"/>
              <a:t>Be Prepared to Compete on your Information Processing Capability…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06827-393D-AC4B-826A-D510A1997E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7" y="1332163"/>
            <a:ext cx="4359349" cy="1868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BF63C-4B46-B849-8B7C-08886ACBA1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24" y="1830420"/>
            <a:ext cx="4950530" cy="3292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33E3A6-9C4B-5A42-849A-5FAC14E53B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803" y="2421009"/>
            <a:ext cx="5812306" cy="2357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03AB5D-105D-EE43-B85B-C12CABCEF9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289" y="1460296"/>
            <a:ext cx="6717803" cy="30164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88C0140-ED7F-AC44-8D26-D100E12E6603}"/>
              </a:ext>
            </a:extLst>
          </p:cNvPr>
          <p:cNvGrpSpPr/>
          <p:nvPr/>
        </p:nvGrpSpPr>
        <p:grpSpPr>
          <a:xfrm>
            <a:off x="1617054" y="1300764"/>
            <a:ext cx="6460163" cy="3711999"/>
            <a:chOff x="1257300" y="1223315"/>
            <a:chExt cx="6820167" cy="3918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35CA0D-8A23-8E49-8869-2F67E663C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7300" y="1223315"/>
              <a:ext cx="6820167" cy="390113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39F181-AAF9-DD4C-806F-BADC2D8ED242}"/>
                </a:ext>
              </a:extLst>
            </p:cNvPr>
            <p:cNvSpPr txBox="1"/>
            <p:nvPr/>
          </p:nvSpPr>
          <p:spPr>
            <a:xfrm>
              <a:off x="3127168" y="4772839"/>
              <a:ext cx="2813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Computational Propaganda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5558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B3EF8-8493-554F-AA49-A85EE0228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88" y="133350"/>
            <a:ext cx="5981700" cy="51435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Three</a:t>
            </a:r>
            <a:r>
              <a:rPr lang="en-US" b="1" dirty="0"/>
              <a:t> key macro analytics trends for consumption (30)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015EB9-2CE2-6947-98EC-F18BFAD30F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5947"/>
            <a:ext cx="7772400" cy="48171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B945EF2-DC1B-F948-A499-BC51433CF95C}"/>
              </a:ext>
            </a:extLst>
          </p:cNvPr>
          <p:cNvSpPr/>
          <p:nvPr/>
        </p:nvSpPr>
        <p:spPr>
          <a:xfrm>
            <a:off x="6019800" y="133350"/>
            <a:ext cx="2167791" cy="1143000"/>
          </a:xfrm>
          <a:prstGeom prst="ellipse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AF758F8-16BE-4640-A54C-EDD0521D9C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87" y="1069336"/>
            <a:ext cx="8086613" cy="382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00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A85B0-FB82-A440-9763-80ED75536D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53340" y="19050"/>
            <a:ext cx="3238500" cy="914400"/>
          </a:xfrm>
        </p:spPr>
        <p:txBody>
          <a:bodyPr/>
          <a:lstStyle/>
          <a:p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One Shot </a:t>
            </a:r>
            <a:r>
              <a:rPr lang="en-US" sz="2000" b="1" dirty="0"/>
              <a:t>to Production </a:t>
            </a:r>
            <a:r>
              <a:rPr lang="en-US" dirty="0"/>
              <a:t>Analytics/ML/AI Pipelines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96BAC-D9D6-DD40-A741-401A3E5A71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160" y="0"/>
            <a:ext cx="5958840" cy="5143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7BC69DB-06CE-7746-A2BD-17F4C7DA2F05}"/>
              </a:ext>
            </a:extLst>
          </p:cNvPr>
          <p:cNvSpPr/>
          <p:nvPr/>
        </p:nvSpPr>
        <p:spPr>
          <a:xfrm>
            <a:off x="5181600" y="2305050"/>
            <a:ext cx="1333500" cy="1143000"/>
          </a:xfrm>
          <a:prstGeom prst="ellipse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81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C22BA-9A81-B147-B84D-B5387D1B8D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1095"/>
            <a:ext cx="8229600" cy="685800"/>
          </a:xfrm>
        </p:spPr>
        <p:txBody>
          <a:bodyPr/>
          <a:lstStyle/>
          <a:p>
            <a:r>
              <a:rPr lang="en-US" b="1" dirty="0"/>
              <a:t>Realization of Intelligent Systems:  The Algorithm Becomes a First Class Citizen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271BE-7483-6E4D-A142-DEC6750BCC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742950"/>
            <a:ext cx="5069055" cy="1473321"/>
          </a:xfrm>
          <a:prstGeom prst="rect">
            <a:avLst/>
          </a:prstGeom>
        </p:spPr>
      </p:pic>
      <p:sp>
        <p:nvSpPr>
          <p:cNvPr id="5" name="Rectangle 14">
            <a:extLst>
              <a:ext uri="{FF2B5EF4-FFF2-40B4-BE49-F238E27FC236}">
                <a16:creationId xmlns:a16="http://schemas.microsoft.com/office/drawing/2014/main" id="{34F54B3B-D7A2-3A40-91C1-3597552C1B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739862"/>
            <a:ext cx="3581400" cy="367953"/>
          </a:xfrm>
          <a:prstGeom prst="rect">
            <a:avLst/>
          </a:prstGeom>
          <a:solidFill>
            <a:sysClr val="windowText" lastClr="000000"/>
          </a:solidFill>
          <a:ln w="19050" algn="ctr">
            <a:solidFill>
              <a:srgbClr val="808080"/>
            </a:solidFill>
            <a:miter lim="800000"/>
            <a:headEnd/>
            <a:tailEnd/>
          </a:ln>
        </p:spPr>
        <p:txBody>
          <a:bodyPr lIns="90000" tIns="90000" rIns="90000" bIns="90000" anchor="ctr"/>
          <a:lstStyle/>
          <a:p>
            <a:pPr algn="ctr">
              <a:buClr>
                <a:srgbClr val="00A28A"/>
              </a:buClr>
              <a:defRPr/>
            </a:pPr>
            <a:r>
              <a:rPr lang="en-US" b="1" kern="0" dirty="0">
                <a:solidFill>
                  <a:srgbClr val="FFFFFF"/>
                </a:solidFill>
                <a:latin typeface="Georgia" panose="02040502050405020303" pitchFamily="18" charset="0"/>
                <a:cs typeface="Times New Roman" pitchFamily="18" charset="0"/>
              </a:rPr>
              <a:t>ANALYTICS OPS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E1A72DE-40DC-D842-AE55-B5920B57685B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52212" y="1193749"/>
            <a:ext cx="4472188" cy="923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76213" lvl="1" indent="-174625" defTabSz="1019175">
              <a:spcBef>
                <a:spcPts val="300"/>
              </a:spcBef>
              <a:buClr>
                <a:srgbClr val="120989"/>
              </a:buClr>
              <a:buFont typeface="Webdings" pitchFamily="18" charset="2"/>
              <a:buChar char="4"/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 pitchFamily="34" charset="0"/>
              </a:rPr>
              <a:t>Analytic Lifecycle Management</a:t>
            </a:r>
          </a:p>
          <a:p>
            <a:pPr marL="744538" lvl="2" indent="-285750" defTabSz="1019175">
              <a:spcBef>
                <a:spcPts val="300"/>
              </a:spcBef>
              <a:buClr>
                <a:srgbClr val="120989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 pitchFamily="34" charset="0"/>
              </a:rPr>
              <a:t>“Software” Parallels</a:t>
            </a:r>
          </a:p>
          <a:p>
            <a:pPr marL="744538" lvl="2" indent="-285750" defTabSz="1019175">
              <a:spcBef>
                <a:spcPts val="300"/>
              </a:spcBef>
              <a:buClr>
                <a:srgbClr val="120989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 pitchFamily="34" charset="0"/>
              </a:rPr>
              <a:t>Dev, Test, Stage, Production, &amp; Versioning and Release Notes</a:t>
            </a:r>
          </a:p>
          <a:p>
            <a:pPr marL="744538" lvl="2" indent="-285750" defTabSz="1019175">
              <a:spcBef>
                <a:spcPts val="300"/>
              </a:spcBef>
              <a:buClr>
                <a:srgbClr val="120989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 pitchFamily="34" charset="0"/>
              </a:rPr>
              <a:t>Continuous Delivery Pipelines</a:t>
            </a:r>
          </a:p>
          <a:p>
            <a:pPr marL="744538" lvl="2" indent="-285750" defTabSz="1019175">
              <a:spcBef>
                <a:spcPts val="300"/>
              </a:spcBef>
              <a:buClr>
                <a:srgbClr val="120989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 pitchFamily="34" charset="0"/>
              </a:rPr>
              <a:t>Containers</a:t>
            </a:r>
          </a:p>
          <a:p>
            <a:pPr marL="744538" lvl="2" indent="-285750" defTabSz="1019175">
              <a:spcBef>
                <a:spcPts val="300"/>
              </a:spcBef>
              <a:buClr>
                <a:srgbClr val="120989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 pitchFamily="34" charset="0"/>
              </a:rPr>
              <a:t>Microservices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2F72449-6A03-1340-825B-E95CB54E052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3367" y="3287005"/>
            <a:ext cx="3481588" cy="923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76213" lvl="1" indent="-174625" defTabSz="1019175">
              <a:spcBef>
                <a:spcPts val="300"/>
              </a:spcBef>
              <a:buClr>
                <a:srgbClr val="120989"/>
              </a:buClr>
              <a:buFont typeface="Webdings" pitchFamily="18" charset="2"/>
              <a:buChar char="4"/>
              <a:defRPr/>
            </a:pPr>
            <a:r>
              <a:rPr lang="en-US" sz="1600" b="1" kern="0" dirty="0">
                <a:solidFill>
                  <a:schemeClr val="accent4"/>
                </a:solidFill>
                <a:latin typeface="Century Gothic" panose="020B0502020202020204" pitchFamily="34" charset="0"/>
                <a:cs typeface="Calibri" pitchFamily="34" charset="0"/>
              </a:rPr>
              <a:t>Continuous</a:t>
            </a:r>
            <a:r>
              <a:rPr lang="en-US" sz="16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 pitchFamily="34" charset="0"/>
              </a:rPr>
              <a:t> Analytics performance management</a:t>
            </a:r>
          </a:p>
          <a:p>
            <a:pPr marL="744538" lvl="2" indent="-285750" defTabSz="1019175">
              <a:spcBef>
                <a:spcPts val="300"/>
              </a:spcBef>
              <a:buClr>
                <a:srgbClr val="120989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 pitchFamily="34" charset="0"/>
              </a:rPr>
              <a:t>Champion/Challenger</a:t>
            </a:r>
          </a:p>
          <a:p>
            <a:pPr marL="744538" lvl="2" indent="-285750" defTabSz="1019175">
              <a:spcBef>
                <a:spcPts val="300"/>
              </a:spcBef>
              <a:buClr>
                <a:srgbClr val="120989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 pitchFamily="34" charset="0"/>
              </a:rPr>
              <a:t>Live Updating / Hot swaps</a:t>
            </a:r>
          </a:p>
          <a:p>
            <a:pPr marL="744538" lvl="2" indent="-285750" defTabSz="1019175">
              <a:spcBef>
                <a:spcPts val="300"/>
              </a:spcBef>
              <a:buClr>
                <a:srgbClr val="120989"/>
              </a:buClr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marL="744538" lvl="2" indent="-285750" defTabSz="1019175">
              <a:spcBef>
                <a:spcPts val="300"/>
              </a:spcBef>
              <a:buClr>
                <a:srgbClr val="120989"/>
              </a:buClr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marL="744538" lvl="2" indent="-285750" defTabSz="1019175">
              <a:spcBef>
                <a:spcPts val="300"/>
              </a:spcBef>
              <a:buClr>
                <a:srgbClr val="120989"/>
              </a:buClr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marL="287338" lvl="1" indent="-285750" defTabSz="1019175">
              <a:spcBef>
                <a:spcPts val="300"/>
              </a:spcBef>
              <a:buClr>
                <a:srgbClr val="120989"/>
              </a:buClr>
              <a:buFont typeface="Webdings" pitchFamily="18" charset="2"/>
              <a:buNone/>
              <a:defRPr/>
            </a:pPr>
            <a:endParaRPr lang="en-US"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marL="633413" lvl="2" indent="-174625" defTabSz="1019175">
              <a:spcBef>
                <a:spcPts val="300"/>
              </a:spcBef>
              <a:buClr>
                <a:srgbClr val="120989"/>
              </a:buClr>
              <a:buFont typeface="Webdings" pitchFamily="18" charset="2"/>
              <a:buChar char="4"/>
              <a:defRPr/>
            </a:pPr>
            <a:endParaRPr lang="en-US"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indent="-455612" defTabSz="1019175">
              <a:spcBef>
                <a:spcPts val="300"/>
              </a:spcBef>
              <a:buClr>
                <a:srgbClr val="120989"/>
              </a:buClr>
              <a:buFont typeface="Webdings" pitchFamily="18" charset="2"/>
              <a:buChar char="4"/>
              <a:defRPr/>
            </a:pPr>
            <a:endParaRPr lang="en-US" sz="12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1D29CE4-412E-E847-927B-7A5FE377A77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02306" y="4549862"/>
            <a:ext cx="3481588" cy="923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633413" lvl="2" indent="-174625" defTabSz="1019175">
              <a:spcBef>
                <a:spcPts val="300"/>
              </a:spcBef>
              <a:buClr>
                <a:srgbClr val="120989"/>
              </a:buClr>
              <a:buFont typeface="Webdings" pitchFamily="18" charset="2"/>
              <a:buChar char="4"/>
              <a:defRPr/>
            </a:pPr>
            <a:endParaRPr lang="en-US"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indent="-455612" defTabSz="1019175">
              <a:spcBef>
                <a:spcPts val="300"/>
              </a:spcBef>
              <a:buClr>
                <a:srgbClr val="120989"/>
              </a:buClr>
              <a:buFont typeface="Webdings" pitchFamily="18" charset="2"/>
              <a:buChar char="4"/>
              <a:defRPr/>
            </a:pPr>
            <a:endParaRPr lang="en-US" sz="12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53886C-7880-C341-8E39-181D798369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925" y="1601381"/>
            <a:ext cx="2984835" cy="34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438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DE804-C478-764F-879E-7A4231061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911" y="13513"/>
            <a:ext cx="8229600" cy="685800"/>
          </a:xfrm>
        </p:spPr>
        <p:txBody>
          <a:bodyPr/>
          <a:lstStyle/>
          <a:p>
            <a:pPr algn="l"/>
            <a:r>
              <a:rPr lang="en-US" b="1" dirty="0"/>
              <a:t>Reference Design Analytics Stack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B4F59D-F468-AD49-B75F-8B54F328F186}"/>
              </a:ext>
            </a:extLst>
          </p:cNvPr>
          <p:cNvGrpSpPr/>
          <p:nvPr/>
        </p:nvGrpSpPr>
        <p:grpSpPr>
          <a:xfrm>
            <a:off x="6829859" y="1305387"/>
            <a:ext cx="1902385" cy="1520279"/>
            <a:chOff x="6858143" y="1746835"/>
            <a:chExt cx="2234175" cy="2768266"/>
          </a:xfrm>
        </p:grpSpPr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C86B2803-5889-A048-A072-F56D954A6638}"/>
                </a:ext>
              </a:extLst>
            </p:cNvPr>
            <p:cNvSpPr/>
            <p:nvPr/>
          </p:nvSpPr>
          <p:spPr bwMode="auto">
            <a:xfrm>
              <a:off x="6858143" y="1977938"/>
              <a:ext cx="309140" cy="246491"/>
            </a:xfrm>
            <a:prstGeom prst="right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none" lIns="34290" tIns="34290" rIns="3429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176213" indent="-176213" defTabSz="685800" fontAlgn="base">
                <a:spcBef>
                  <a:spcPct val="100000"/>
                </a:spcBef>
                <a:spcAft>
                  <a:spcPct val="0"/>
                </a:spcAft>
                <a:buFont typeface="Webdings" pitchFamily="18" charset="2"/>
                <a:buChar char="4"/>
              </a:pPr>
              <a:endParaRPr lang="en-US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A5685C0F-71CB-1C48-9B92-7FE675F2EB35}"/>
                </a:ext>
              </a:extLst>
            </p:cNvPr>
            <p:cNvSpPr/>
            <p:nvPr/>
          </p:nvSpPr>
          <p:spPr bwMode="auto">
            <a:xfrm>
              <a:off x="6858143" y="4092940"/>
              <a:ext cx="309140" cy="246491"/>
            </a:xfrm>
            <a:prstGeom prst="right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none" lIns="34290" tIns="34290" rIns="3429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176213" indent="-176213" defTabSz="685800" fontAlgn="base">
                <a:spcBef>
                  <a:spcPct val="100000"/>
                </a:spcBef>
                <a:spcAft>
                  <a:spcPct val="0"/>
                </a:spcAft>
                <a:buFont typeface="Webdings" pitchFamily="18" charset="2"/>
                <a:buChar char="4"/>
              </a:pPr>
              <a:endParaRPr lang="en-US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630E9A-40E9-2143-9F26-18792032D466}"/>
                </a:ext>
              </a:extLst>
            </p:cNvPr>
            <p:cNvSpPr/>
            <p:nvPr/>
          </p:nvSpPr>
          <p:spPr>
            <a:xfrm>
              <a:off x="7480227" y="1746835"/>
              <a:ext cx="1598685" cy="756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>
                  <a:solidFill>
                    <a:schemeClr val="accent4"/>
                  </a:solidFill>
                  <a:latin typeface="Georgia" panose="02040502050405020303" pitchFamily="18" charset="0"/>
                </a:rPr>
                <a:t>Math + Business </a:t>
              </a:r>
            </a:p>
            <a:p>
              <a:r>
                <a:rPr lang="en-US" sz="1050" b="1" dirty="0">
                  <a:solidFill>
                    <a:schemeClr val="accent4"/>
                  </a:solidFill>
                  <a:latin typeface="Georgia" panose="02040502050405020303" pitchFamily="18" charset="0"/>
                </a:rPr>
                <a:t>+ Technology</a:t>
              </a:r>
              <a:endParaRPr lang="en-US" sz="1050" dirty="0">
                <a:solidFill>
                  <a:schemeClr val="accent4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21DE40-BC8C-6C48-BBD6-05D766DC992A}"/>
                </a:ext>
              </a:extLst>
            </p:cNvPr>
            <p:cNvSpPr/>
            <p:nvPr/>
          </p:nvSpPr>
          <p:spPr>
            <a:xfrm>
              <a:off x="7327966" y="4052747"/>
              <a:ext cx="1764352" cy="4623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  <a:latin typeface="Georgia" panose="02040502050405020303" pitchFamily="18" charset="0"/>
                </a:rPr>
                <a:t>Math + Technology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C86B88E-3838-6344-9685-24ED083F3D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552450"/>
            <a:ext cx="4870262" cy="452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CDEA92D4-BA13-7743-9A3E-201F9F16D649}"/>
              </a:ext>
            </a:extLst>
          </p:cNvPr>
          <p:cNvSpPr/>
          <p:nvPr/>
        </p:nvSpPr>
        <p:spPr bwMode="auto">
          <a:xfrm>
            <a:off x="6829857" y="3584767"/>
            <a:ext cx="263231" cy="135368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34290" tIns="34290" rIns="34290" bIns="34290" numCol="1" rtlCol="0" anchor="ctr" anchorCtr="0" compatLnSpc="1">
            <a:prstTxWarp prst="textNoShape">
              <a:avLst/>
            </a:prstTxWarp>
          </a:bodyPr>
          <a:lstStyle/>
          <a:p>
            <a:pPr marL="176213" indent="-176213" defTabSz="685800" fontAlgn="base">
              <a:spcBef>
                <a:spcPct val="100000"/>
              </a:spcBef>
              <a:spcAft>
                <a:spcPct val="0"/>
              </a:spcAft>
              <a:buFont typeface="Webdings" pitchFamily="18" charset="2"/>
              <a:buChar char="4"/>
            </a:pPr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39CCC-77AD-C54C-87B1-E670F4F6651E}"/>
              </a:ext>
            </a:extLst>
          </p:cNvPr>
          <p:cNvSpPr/>
          <p:nvPr/>
        </p:nvSpPr>
        <p:spPr>
          <a:xfrm>
            <a:off x="7115608" y="3537034"/>
            <a:ext cx="15386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  <a:latin typeface="Georgia" panose="02040502050405020303" pitchFamily="18" charset="0"/>
              </a:rPr>
              <a:t>Technology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16CCBC37-3668-CF42-9C94-6C53080CBF1F}"/>
              </a:ext>
            </a:extLst>
          </p:cNvPr>
          <p:cNvSpPr/>
          <p:nvPr/>
        </p:nvSpPr>
        <p:spPr bwMode="auto">
          <a:xfrm>
            <a:off x="6857414" y="4601979"/>
            <a:ext cx="258194" cy="135368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34290" tIns="34290" rIns="34290" bIns="34290" numCol="1" rtlCol="0" anchor="ctr" anchorCtr="0" compatLnSpc="1">
            <a:prstTxWarp prst="textNoShape">
              <a:avLst/>
            </a:prstTxWarp>
          </a:bodyPr>
          <a:lstStyle/>
          <a:p>
            <a:pPr marL="176213" indent="-176213" defTabSz="685800" fontAlgn="base">
              <a:spcBef>
                <a:spcPct val="100000"/>
              </a:spcBef>
              <a:spcAft>
                <a:spcPct val="0"/>
              </a:spcAft>
              <a:buFont typeface="Webdings" pitchFamily="18" charset="2"/>
              <a:buChar char="4"/>
            </a:pPr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0483A9-BA6E-764F-B2B4-D3BF4B58DDF7}"/>
              </a:ext>
            </a:extLst>
          </p:cNvPr>
          <p:cNvSpPr/>
          <p:nvPr/>
        </p:nvSpPr>
        <p:spPr>
          <a:xfrm>
            <a:off x="7229908" y="4527634"/>
            <a:ext cx="132860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  <a:latin typeface="Georgia" panose="02040502050405020303" pitchFamily="18" charset="0"/>
              </a:rPr>
              <a:t>Dataset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BEB6DE44-12B0-1D4D-8FDC-49D99C296232}"/>
              </a:ext>
            </a:extLst>
          </p:cNvPr>
          <p:cNvSpPr/>
          <p:nvPr/>
        </p:nvSpPr>
        <p:spPr bwMode="auto">
          <a:xfrm>
            <a:off x="6829858" y="804460"/>
            <a:ext cx="263231" cy="135368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34290" tIns="34290" rIns="34290" bIns="34290" numCol="1" rtlCol="0" anchor="ctr" anchorCtr="0" compatLnSpc="1">
            <a:prstTxWarp prst="textNoShape">
              <a:avLst/>
            </a:prstTxWarp>
          </a:bodyPr>
          <a:lstStyle/>
          <a:p>
            <a:pPr marL="176213" indent="-176213" defTabSz="685800" fontAlgn="base">
              <a:spcBef>
                <a:spcPct val="100000"/>
              </a:spcBef>
              <a:spcAft>
                <a:spcPct val="0"/>
              </a:spcAft>
              <a:buFont typeface="Webdings" pitchFamily="18" charset="2"/>
              <a:buChar char="4"/>
            </a:pPr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CE6E26-86A9-1F43-A5C2-F59ADECBD155}"/>
              </a:ext>
            </a:extLst>
          </p:cNvPr>
          <p:cNvSpPr/>
          <p:nvPr/>
        </p:nvSpPr>
        <p:spPr>
          <a:xfrm>
            <a:off x="7256707" y="747311"/>
            <a:ext cx="16967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  <a:latin typeface="Georgia" panose="02040502050405020303" pitchFamily="18" charset="0"/>
              </a:rPr>
              <a:t> ++  Design</a:t>
            </a:r>
            <a:endParaRPr lang="en-US" sz="10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3601EB-9188-9F4B-946D-B79B2EDCADD2}"/>
              </a:ext>
            </a:extLst>
          </p:cNvPr>
          <p:cNvSpPr txBox="1"/>
          <p:nvPr/>
        </p:nvSpPr>
        <p:spPr>
          <a:xfrm>
            <a:off x="7115608" y="1789994"/>
            <a:ext cx="16681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solidFill>
                  <a:schemeClr val="accent4"/>
                </a:solidFill>
              </a:rPr>
              <a:t>Weak Point for Enterprises Today</a:t>
            </a:r>
          </a:p>
          <a:p>
            <a:pPr algn="ctr"/>
            <a:r>
              <a:rPr lang="en-US" sz="750" b="1" dirty="0">
                <a:solidFill>
                  <a:schemeClr val="accent4"/>
                </a:solidFill>
              </a:rPr>
              <a:t>In Scaling Decision Sciences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B5A70C9-24C7-1B4F-A75C-34C449A07A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723899"/>
            <a:ext cx="4442872" cy="4239427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2A6ACF19-A4EB-A441-BE14-142D7776D9A0}"/>
              </a:ext>
            </a:extLst>
          </p:cNvPr>
          <p:cNvSpPr/>
          <p:nvPr/>
        </p:nvSpPr>
        <p:spPr bwMode="auto">
          <a:xfrm>
            <a:off x="4724400" y="1215916"/>
            <a:ext cx="1905000" cy="1051034"/>
          </a:xfrm>
          <a:prstGeom prst="ellipse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34290" tIns="34290" rIns="34290" bIns="34290" numCol="1" rtlCol="0" anchor="ctr" anchorCtr="0" compatLnSpc="1">
            <a:prstTxWarp prst="textNoShape">
              <a:avLst/>
            </a:prstTxWarp>
          </a:bodyPr>
          <a:lstStyle/>
          <a:p>
            <a:pPr marL="176213" indent="-176213" fontAlgn="base">
              <a:spcBef>
                <a:spcPct val="100000"/>
              </a:spcBef>
              <a:spcAft>
                <a:spcPct val="0"/>
              </a:spcAft>
              <a:buFont typeface="Webdings" pitchFamily="18" charset="2"/>
              <a:buChar char="4"/>
            </a:pPr>
            <a:endParaRPr lang="en-US" sz="1200" dirty="0" err="1">
              <a:solidFill>
                <a:srgbClr val="00000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A8EB268-F4F9-5549-9508-9061D842A8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25" y="666750"/>
            <a:ext cx="7679749" cy="436209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715D3090-E838-684A-AA80-329D3485E0E4}"/>
              </a:ext>
            </a:extLst>
          </p:cNvPr>
          <p:cNvSpPr/>
          <p:nvPr/>
        </p:nvSpPr>
        <p:spPr>
          <a:xfrm>
            <a:off x="6183560" y="3141524"/>
            <a:ext cx="2167791" cy="1143000"/>
          </a:xfrm>
          <a:prstGeom prst="ellipse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5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25919-F6A4-1B44-9F39-D57EAEEF31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695" y="-46795"/>
            <a:ext cx="8229600" cy="685800"/>
          </a:xfrm>
        </p:spPr>
        <p:txBody>
          <a:bodyPr/>
          <a:lstStyle/>
          <a:p>
            <a:r>
              <a:rPr lang="en-US" b="1" dirty="0" err="1"/>
              <a:t>muOPS</a:t>
            </a:r>
            <a:r>
              <a:rPr lang="en-US" b="1" dirty="0"/>
              <a:t>-AI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E7A6D2-BA6E-D540-BDA3-637EC0B499E0}"/>
              </a:ext>
            </a:extLst>
          </p:cNvPr>
          <p:cNvSpPr txBox="1"/>
          <p:nvPr/>
        </p:nvSpPr>
        <p:spPr>
          <a:xfrm>
            <a:off x="6551612" y="5670576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Click here to access the Demo App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7B01F-CCDB-9C45-923E-86A59C0A5248}"/>
              </a:ext>
            </a:extLst>
          </p:cNvPr>
          <p:cNvSpPr txBox="1"/>
          <p:nvPr/>
        </p:nvSpPr>
        <p:spPr>
          <a:xfrm>
            <a:off x="6551612" y="6096000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Click here to access the </a:t>
            </a:r>
            <a:r>
              <a:rPr lang="en-US" dirty="0" err="1">
                <a:hlinkClick r:id="rId3"/>
              </a:rPr>
              <a:t>muOPS</a:t>
            </a:r>
            <a:r>
              <a:rPr lang="en-US" dirty="0">
                <a:hlinkClick r:id="rId3"/>
              </a:rPr>
              <a:t>-AI tool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36C6F-6F9A-A643-B842-3F30CC394110}"/>
              </a:ext>
            </a:extLst>
          </p:cNvPr>
          <p:cNvSpPr txBox="1"/>
          <p:nvPr/>
        </p:nvSpPr>
        <p:spPr>
          <a:xfrm>
            <a:off x="6323012" y="6443990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Click here to access the Model Ops Whitepaper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EBF10E-4331-AD4F-A341-FDBDF556AF1C}"/>
              </a:ext>
            </a:extLst>
          </p:cNvPr>
          <p:cNvSpPr txBox="1"/>
          <p:nvPr/>
        </p:nvSpPr>
        <p:spPr>
          <a:xfrm>
            <a:off x="6704012" y="5822976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Click here to access the Demo App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B6CAF-3E6B-A14A-81DC-18BF4302EFD6}"/>
              </a:ext>
            </a:extLst>
          </p:cNvPr>
          <p:cNvSpPr txBox="1"/>
          <p:nvPr/>
        </p:nvSpPr>
        <p:spPr>
          <a:xfrm>
            <a:off x="6704012" y="6248400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Click here to access the </a:t>
            </a:r>
            <a:r>
              <a:rPr lang="en-US" dirty="0" err="1">
                <a:hlinkClick r:id="rId3"/>
              </a:rPr>
              <a:t>muOPS</a:t>
            </a:r>
            <a:r>
              <a:rPr lang="en-US" dirty="0">
                <a:hlinkClick r:id="rId3"/>
              </a:rPr>
              <a:t>-AI tool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97BCF7-A8C6-144A-BF13-ED20C8219302}"/>
              </a:ext>
            </a:extLst>
          </p:cNvPr>
          <p:cNvSpPr txBox="1"/>
          <p:nvPr/>
        </p:nvSpPr>
        <p:spPr>
          <a:xfrm>
            <a:off x="6475412" y="6596390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Click here to access the Model Ops Whitepaper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E2605-32AC-AD4F-B3D3-BB6911B593AC}"/>
              </a:ext>
            </a:extLst>
          </p:cNvPr>
          <p:cNvSpPr txBox="1"/>
          <p:nvPr/>
        </p:nvSpPr>
        <p:spPr>
          <a:xfrm>
            <a:off x="6856412" y="5975376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Click here to access the Demo App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61167-2CAB-2C43-81F4-B3F932A6198A}"/>
              </a:ext>
            </a:extLst>
          </p:cNvPr>
          <p:cNvSpPr txBox="1"/>
          <p:nvPr/>
        </p:nvSpPr>
        <p:spPr>
          <a:xfrm>
            <a:off x="6856412" y="6400800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Click here to access the </a:t>
            </a:r>
            <a:r>
              <a:rPr lang="en-US" dirty="0" err="1">
                <a:hlinkClick r:id="rId3"/>
              </a:rPr>
              <a:t>muOPS</a:t>
            </a:r>
            <a:r>
              <a:rPr lang="en-US" dirty="0">
                <a:hlinkClick r:id="rId3"/>
              </a:rPr>
              <a:t>-AI tool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66443-9B86-8E42-942A-14CDA64B62CC}"/>
              </a:ext>
            </a:extLst>
          </p:cNvPr>
          <p:cNvSpPr txBox="1"/>
          <p:nvPr/>
        </p:nvSpPr>
        <p:spPr>
          <a:xfrm>
            <a:off x="6627812" y="6748790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Click here to access the Model Ops Whitepaper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0D005E-B8DB-9442-BF50-8213DBB0C8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2" y="1656407"/>
            <a:ext cx="7010400" cy="34135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9CCEA4-5E67-AE43-A50C-55153DF43C46}"/>
              </a:ext>
            </a:extLst>
          </p:cNvPr>
          <p:cNvSpPr txBox="1"/>
          <p:nvPr/>
        </p:nvSpPr>
        <p:spPr>
          <a:xfrm>
            <a:off x="7008812" y="6127776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Click here to access the Demo App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578171-6DFF-5B40-8D94-F3ED4481A19A}"/>
              </a:ext>
            </a:extLst>
          </p:cNvPr>
          <p:cNvSpPr txBox="1"/>
          <p:nvPr/>
        </p:nvSpPr>
        <p:spPr>
          <a:xfrm>
            <a:off x="609600" y="537159"/>
            <a:ext cx="4862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Demo App:  </a:t>
            </a:r>
            <a:r>
              <a:rPr lang="en-US" sz="1600" u="sng" dirty="0">
                <a:hlinkClick r:id="rId6"/>
              </a:rPr>
              <a:t>https://labs.mu-sigma.com/realtime-series/</a:t>
            </a:r>
            <a:endParaRPr lang="en-US" sz="1600" dirty="0"/>
          </a:p>
          <a:p>
            <a:r>
              <a:rPr lang="en-US" sz="1600" dirty="0"/>
              <a:t>OPS-AI tool link: </a:t>
            </a:r>
            <a:r>
              <a:rPr lang="en-US" sz="1600" u="sng" dirty="0">
                <a:hlinkClick r:id="rId7"/>
              </a:rPr>
              <a:t>https://ird.mu-sigma.com/muops-ai/</a:t>
            </a:r>
            <a:endParaRPr lang="en-US" sz="1600" dirty="0"/>
          </a:p>
          <a:p>
            <a:r>
              <a:rPr lang="en-US" sz="1600" dirty="0">
                <a:hlinkClick r:id="rId4"/>
              </a:rPr>
              <a:t>Model Operationalization Whitepaper Vendors</a:t>
            </a:r>
            <a:endParaRPr lang="en-US" sz="1600" dirty="0"/>
          </a:p>
          <a:p>
            <a:r>
              <a:rPr lang="en-US" sz="1600" dirty="0" err="1">
                <a:hlinkClick r:id="rId8"/>
              </a:rPr>
              <a:t>muOPS</a:t>
            </a:r>
            <a:r>
              <a:rPr lang="en-US" sz="1600" dirty="0">
                <a:hlinkClick r:id="rId8"/>
              </a:rPr>
              <a:t>-AI Presales Deck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781711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FD0C0A-7A9E-4964-AEEB-C6EE7CEC3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Model ops app link: </a:t>
            </a:r>
            <a:r>
              <a:rPr lang="en-US" u="sng" dirty="0">
                <a:hlinkClick r:id="rId2"/>
              </a:rPr>
              <a:t>https://ird.mu-sigma.com/muops-ai/</a:t>
            </a:r>
            <a:endParaRPr lang="en-US" dirty="0"/>
          </a:p>
          <a:p>
            <a:r>
              <a:rPr lang="en-US" dirty="0"/>
              <a:t>Username: </a:t>
            </a:r>
            <a:r>
              <a:rPr lang="en-US" dirty="0" err="1"/>
              <a:t>Demo.User</a:t>
            </a:r>
            <a:endParaRPr lang="en-US" dirty="0"/>
          </a:p>
          <a:p>
            <a:r>
              <a:rPr lang="en-US" dirty="0"/>
              <a:t>Password: </a:t>
            </a:r>
            <a:r>
              <a:rPr lang="en-US" dirty="0" err="1"/>
              <a:t>demouser</a:t>
            </a:r>
            <a:endParaRPr lang="en-US" dirty="0"/>
          </a:p>
          <a:p>
            <a:r>
              <a:rPr lang="en-US" dirty="0"/>
              <a:t>(this is running in Bangalore)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 for the prediction DEMO app: </a:t>
            </a:r>
            <a:r>
              <a:rPr lang="en-US" u="sng" dirty="0">
                <a:hlinkClick r:id="rId3"/>
              </a:rPr>
              <a:t>https://labs.mu-sigma.com/realtime-series/</a:t>
            </a:r>
            <a:endParaRPr lang="en-US" dirty="0"/>
          </a:p>
          <a:p>
            <a:r>
              <a:rPr lang="en-US" dirty="0"/>
              <a:t>Username: </a:t>
            </a:r>
            <a:r>
              <a:rPr lang="en-US" dirty="0" err="1"/>
              <a:t>Demo.User</a:t>
            </a:r>
            <a:endParaRPr lang="en-US" dirty="0"/>
          </a:p>
          <a:p>
            <a:r>
              <a:rPr lang="en-US" dirty="0"/>
              <a:t>Password: </a:t>
            </a:r>
            <a:r>
              <a:rPr lang="en-US" dirty="0" err="1"/>
              <a:t>demouser</a:t>
            </a:r>
            <a:endParaRPr lang="en-US" dirty="0"/>
          </a:p>
          <a:p>
            <a:r>
              <a:rPr lang="en-US" dirty="0"/>
              <a:t>(this is running in Austin)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99F46-15C7-45C2-9039-A146855422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238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itle &amp; Thank You">
  <a:themeElements>
    <a:clrScheme name="Mu Sig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00000"/>
      </a:accent1>
      <a:accent2>
        <a:srgbClr val="006666"/>
      </a:accent2>
      <a:accent3>
        <a:srgbClr val="E2E1C0"/>
      </a:accent3>
      <a:accent4>
        <a:srgbClr val="0B1F65"/>
      </a:accent4>
      <a:accent5>
        <a:srgbClr val="B69404"/>
      </a:accent5>
      <a:accent6>
        <a:srgbClr val="FFFF00"/>
      </a:accent6>
      <a:hlink>
        <a:srgbClr val="0B1F65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0755C7C-424A-40D2-8DC1-977F11275145}" vid="{EF9D0140-176C-4A3D-8CEE-335C0F4CAB7F}"/>
    </a:ext>
  </a:extLst>
</a:theme>
</file>

<file path=ppt/theme/theme2.xml><?xml version="1.0" encoding="utf-8"?>
<a:theme xmlns:a="http://schemas.openxmlformats.org/drawingml/2006/main" name="Analysis - Beige">
  <a:themeElements>
    <a:clrScheme name="Mu Sig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00000"/>
      </a:accent1>
      <a:accent2>
        <a:srgbClr val="006666"/>
      </a:accent2>
      <a:accent3>
        <a:srgbClr val="E2E1C0"/>
      </a:accent3>
      <a:accent4>
        <a:srgbClr val="0B1F65"/>
      </a:accent4>
      <a:accent5>
        <a:srgbClr val="B69404"/>
      </a:accent5>
      <a:accent6>
        <a:srgbClr val="FFFF00"/>
      </a:accent6>
      <a:hlink>
        <a:srgbClr val="0B1F65"/>
      </a:hlink>
      <a:folHlink>
        <a:srgbClr val="800080"/>
      </a:folHlink>
    </a:clrScheme>
    <a:fontScheme name="Mu Sigma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0755C7C-424A-40D2-8DC1-977F11275145}" vid="{3D9CA06A-C28E-4DDD-B11E-7B4CA9299202}"/>
    </a:ext>
  </a:extLst>
</a:theme>
</file>

<file path=ppt/theme/theme3.xml><?xml version="1.0" encoding="utf-8"?>
<a:theme xmlns:a="http://schemas.openxmlformats.org/drawingml/2006/main" name="Red Background">
  <a:themeElements>
    <a:clrScheme name="Mu Sig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00000"/>
      </a:accent1>
      <a:accent2>
        <a:srgbClr val="006666"/>
      </a:accent2>
      <a:accent3>
        <a:srgbClr val="E2E1C0"/>
      </a:accent3>
      <a:accent4>
        <a:srgbClr val="0B1F65"/>
      </a:accent4>
      <a:accent5>
        <a:srgbClr val="B69404"/>
      </a:accent5>
      <a:accent6>
        <a:srgbClr val="FFFF00"/>
      </a:accent6>
      <a:hlink>
        <a:srgbClr val="0B1F65"/>
      </a:hlink>
      <a:folHlink>
        <a:srgbClr val="800080"/>
      </a:folHlink>
    </a:clrScheme>
    <a:fontScheme name="Mu Sigma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0755C7C-424A-40D2-8DC1-977F11275145}" vid="{67193E1F-C811-493D-93D0-5BF60FF4AEFF}"/>
    </a:ext>
  </a:extLst>
</a:theme>
</file>

<file path=ppt/theme/theme4.xml><?xml version="1.0" encoding="utf-8"?>
<a:theme xmlns:a="http://schemas.openxmlformats.org/drawingml/2006/main" name="Green Background">
  <a:themeElements>
    <a:clrScheme name="Mu Sig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00000"/>
      </a:accent1>
      <a:accent2>
        <a:srgbClr val="006666"/>
      </a:accent2>
      <a:accent3>
        <a:srgbClr val="E2E1C0"/>
      </a:accent3>
      <a:accent4>
        <a:srgbClr val="0B1F65"/>
      </a:accent4>
      <a:accent5>
        <a:srgbClr val="B69404"/>
      </a:accent5>
      <a:accent6>
        <a:srgbClr val="FFFF00"/>
      </a:accent6>
      <a:hlink>
        <a:srgbClr val="0B1F65"/>
      </a:hlink>
      <a:folHlink>
        <a:srgbClr val="800080"/>
      </a:folHlink>
    </a:clrScheme>
    <a:fontScheme name="Mu Sigma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0755C7C-424A-40D2-8DC1-977F11275145}" vid="{3AFE8C3D-EADC-41C0-9E13-786A0E7A2D0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 Sigma New Template</Template>
  <TotalTime>35743</TotalTime>
  <Words>255</Words>
  <Application>Microsoft Office PowerPoint</Application>
  <PresentationFormat>On-screen Show (16:9)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AppleGothic</vt:lpstr>
      <vt:lpstr>Arial</vt:lpstr>
      <vt:lpstr>Calibri</vt:lpstr>
      <vt:lpstr>Century Gothic</vt:lpstr>
      <vt:lpstr>Georgia</vt:lpstr>
      <vt:lpstr>Segoe UI</vt:lpstr>
      <vt:lpstr>Segoe UI Light</vt:lpstr>
      <vt:lpstr>Segoe UI Semibold</vt:lpstr>
      <vt:lpstr>Times New Roman</vt:lpstr>
      <vt:lpstr>Webdings</vt:lpstr>
      <vt:lpstr>Title &amp; Thank You</vt:lpstr>
      <vt:lpstr>Analysis - Beige</vt:lpstr>
      <vt:lpstr>Red Background</vt:lpstr>
      <vt:lpstr>Green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Varun Srinivasan</dc:creator>
  <cp:lastModifiedBy>Aeshna Pahwa</cp:lastModifiedBy>
  <cp:revision>1003</cp:revision>
  <cp:lastPrinted>2018-04-21T23:01:07Z</cp:lastPrinted>
  <dcterms:created xsi:type="dcterms:W3CDTF">2016-08-16T23:05:37Z</dcterms:created>
  <dcterms:modified xsi:type="dcterms:W3CDTF">2018-12-05T08:01:48Z</dcterms:modified>
</cp:coreProperties>
</file>